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4"/>
  </p:sldMasterIdLst>
  <p:notesMasterIdLst>
    <p:notesMasterId r:id="rId20"/>
  </p:notesMasterIdLst>
  <p:sldIdLst>
    <p:sldId id="256" r:id="rId5"/>
    <p:sldId id="268" r:id="rId6"/>
    <p:sldId id="259" r:id="rId7"/>
    <p:sldId id="260" r:id="rId8"/>
    <p:sldId id="306" r:id="rId9"/>
    <p:sldId id="307" r:id="rId10"/>
    <p:sldId id="298" r:id="rId11"/>
    <p:sldId id="308" r:id="rId12"/>
    <p:sldId id="291" r:id="rId13"/>
    <p:sldId id="301" r:id="rId14"/>
    <p:sldId id="310" r:id="rId15"/>
    <p:sldId id="312" r:id="rId16"/>
    <p:sldId id="261" r:id="rId17"/>
    <p:sldId id="262" r:id="rId18"/>
    <p:sldId id="267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8F3F7"/>
    <a:srgbClr val="CEE7EE"/>
    <a:srgbClr val="00B050"/>
    <a:srgbClr val="B9B9B9"/>
    <a:srgbClr val="90BB23"/>
    <a:srgbClr val="40BAD2"/>
    <a:srgbClr val="BFBF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819" autoAdjust="0"/>
    <p:restoredTop sz="88665" autoAdjust="0"/>
  </p:normalViewPr>
  <p:slideViewPr>
    <p:cSldViewPr snapToGrid="0">
      <p:cViewPr varScale="1">
        <p:scale>
          <a:sx n="101" d="100"/>
          <a:sy n="101" d="100"/>
        </p:scale>
        <p:origin x="462" y="102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4CC45B-20B2-4149-A3F7-4EED28680BCB}" type="datetimeFigureOut">
              <a:rPr lang="ko-KR" altLang="en-US" smtClean="0"/>
              <a:t>2020-09-08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332759-395D-4AEC-8BED-41EB225C98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2685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332759-395D-4AEC-8BED-41EB225C9866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59851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내부적으로 부족한 부분</a:t>
            </a:r>
            <a:endParaRPr lang="en-US" altLang="ko-KR" dirty="0"/>
          </a:p>
          <a:p>
            <a:r>
              <a:rPr lang="ko-KR" altLang="en-US" dirty="0"/>
              <a:t>실제 데이터와 시뮬레이션 데이터에 대해서 </a:t>
            </a:r>
            <a:r>
              <a:rPr lang="en-US" altLang="ko-KR" dirty="0"/>
              <a:t>csv</a:t>
            </a:r>
            <a:r>
              <a:rPr lang="ko-KR" altLang="en-US" dirty="0"/>
              <a:t>파일의 데이터가 다르기 때문에 자료를 가져오는 </a:t>
            </a:r>
            <a:r>
              <a:rPr lang="en-US" altLang="ko-KR" dirty="0"/>
              <a:t>index</a:t>
            </a:r>
            <a:r>
              <a:rPr lang="ko-KR" altLang="en-US" dirty="0"/>
              <a:t>에 대해서 </a:t>
            </a:r>
            <a:endParaRPr lang="en-US" altLang="ko-KR" dirty="0"/>
          </a:p>
          <a:p>
            <a:r>
              <a:rPr lang="ko-KR" altLang="en-US" dirty="0"/>
              <a:t>처리를 할 필요가 있고</a:t>
            </a:r>
            <a:r>
              <a:rPr lang="en-US" altLang="ko-KR" dirty="0"/>
              <a:t>, </a:t>
            </a:r>
            <a:r>
              <a:rPr lang="ko-KR" altLang="en-US" dirty="0"/>
              <a:t>현재는 영상 파일과 </a:t>
            </a:r>
            <a:r>
              <a:rPr lang="en-US" altLang="ko-KR" dirty="0"/>
              <a:t>csv</a:t>
            </a:r>
            <a:r>
              <a:rPr lang="ko-KR" altLang="en-US" dirty="0"/>
              <a:t>파일이 확장자 명을 제외하고는 완전히 같아야 영상을 읽을 수 있기 때문에</a:t>
            </a:r>
            <a:endParaRPr lang="en-US" altLang="ko-KR" dirty="0"/>
          </a:p>
          <a:p>
            <a:r>
              <a:rPr lang="ko-KR" altLang="en-US" dirty="0"/>
              <a:t>이 부분에 대한 처리가 필요함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332759-395D-4AEC-8BED-41EB225C9866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58886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회전관련 라벨 </a:t>
            </a:r>
            <a:r>
              <a:rPr lang="en-US" altLang="ko-KR" dirty="0"/>
              <a:t>– </a:t>
            </a:r>
            <a:r>
              <a:rPr lang="ko-KR" altLang="en-US" dirty="0"/>
              <a:t>속도관련 라벨로 분할 </a:t>
            </a:r>
            <a:r>
              <a:rPr lang="en-US" altLang="ko-KR" dirty="0"/>
              <a:t>-&gt; 2</a:t>
            </a:r>
            <a:r>
              <a:rPr lang="ko-KR" altLang="en-US" dirty="0"/>
              <a:t>개의 모델을 이용하여 각각의 예측 결과를 냄</a:t>
            </a:r>
            <a:endParaRPr lang="en-US" altLang="ko-KR" dirty="0"/>
          </a:p>
          <a:p>
            <a:r>
              <a:rPr lang="en-US" altLang="ko-KR" dirty="0"/>
              <a:t>Merge</a:t>
            </a:r>
            <a:r>
              <a:rPr lang="ko-KR" altLang="en-US" dirty="0"/>
              <a:t>해서 최종 예측 결과를 사용하는 방법도 고려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332759-395D-4AEC-8BED-41EB225C9866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74378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332759-395D-4AEC-8BED-41EB225C9866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06162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332759-395D-4AEC-8BED-41EB225C9866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23482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332759-395D-4AEC-8BED-41EB225C9866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91001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332759-395D-4AEC-8BED-41EB225C9866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91001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332759-395D-4AEC-8BED-41EB225C9866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28460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332759-395D-4AEC-8BED-41EB225C9866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35059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332759-395D-4AEC-8BED-41EB225C9866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48044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332759-395D-4AEC-8BED-41EB225C9866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1803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332759-395D-4AEC-8BED-41EB225C9866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49287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332759-395D-4AEC-8BED-41EB225C9866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04144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algn="ctr">
              <a:defRPr sz="4800" spc="-100" baseline="0">
                <a:solidFill>
                  <a:srgbClr val="FFFFFF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58FC38-7BE5-437F-8241-FE77880D90FD}" type="datetime1">
              <a:rPr lang="ko-KR" altLang="en-US" smtClean="0"/>
              <a:t>2020-09-08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584569" cy="460118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F51D9-A09F-4002-ACB1-C497D3C9483C}" type="datetime1">
              <a:rPr lang="ko-KR" altLang="en-US" smtClean="0"/>
              <a:t>2020-09-08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DDE85-B6B6-4975-BA0D-F54F60FF0ECE}" type="datetime1">
              <a:rPr lang="ko-KR" altLang="en-US" smtClean="0"/>
              <a:t>2020-09-08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584569" cy="460118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1A352-F403-4DB9-A328-4556D7939B4D}" type="datetime1">
              <a:rPr lang="ko-KR" altLang="en-US" smtClean="0"/>
              <a:t>2020-09-08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497376" y="6356350"/>
            <a:ext cx="5911517" cy="365125"/>
          </a:xfrm>
        </p:spPr>
        <p:txBody>
          <a:bodyPr/>
          <a:lstStyle/>
          <a:p>
            <a:pPr algn="ct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E4805-4CCE-472E-ADE4-F0E290887413}" type="datetime1">
              <a:rPr lang="ko-KR" altLang="en-US" smtClean="0"/>
              <a:t>2020-09-08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584569" cy="460118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055D7-1E70-443C-A648-0D635A7F384A}" type="datetime1">
              <a:rPr lang="ko-KR" altLang="en-US" smtClean="0"/>
              <a:t>2020-09-08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252919" y="1123837"/>
            <a:ext cx="584569" cy="460118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ECECBE-4479-4298-83F6-4A9C47D5F3B2}" type="datetime1">
              <a:rPr lang="ko-KR" altLang="en-US" smtClean="0"/>
              <a:t>2020-09-08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52919" y="1123837"/>
            <a:ext cx="584569" cy="460118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F5FB9-0D60-4430-A361-377FEA5726D5}" type="datetime1">
              <a:rPr lang="ko-KR" altLang="en-US" smtClean="0"/>
              <a:t>2020-09-08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6F2C6D-FC37-47FB-B402-A12520905120}" type="datetime1">
              <a:rPr lang="ko-KR" altLang="en-US" smtClean="0"/>
              <a:t>2020-09-08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5153FF-8FFB-4E75-A16B-25F1A7463DEA}" type="datetime1">
              <a:rPr lang="ko-KR" altLang="en-US" smtClean="0"/>
              <a:t>2020-09-08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C47210-FAC3-4736-8D59-AA451CFF2A28}" type="datetime1">
              <a:rPr lang="ko-KR" altLang="en-US" smtClean="0"/>
              <a:t>2020-09-08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1068223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21142" y="864108"/>
            <a:ext cx="10263986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2AC242A7-4D2C-47B3-9BF6-8CA1B0F288E2}" type="datetime1">
              <a:rPr lang="ko-KR" altLang="en-US" smtClean="0"/>
              <a:t>2020-09-08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8792" y="183198"/>
            <a:ext cx="115384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hdr="0" ftr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24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1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1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1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1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1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70742E-EE12-453C-8568-A69F45B200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767856"/>
            <a:ext cx="9144000" cy="2654300"/>
          </a:xfrm>
        </p:spPr>
        <p:txBody>
          <a:bodyPr anchor="ctr">
            <a:noAutofit/>
          </a:bodyPr>
          <a:lstStyle/>
          <a:p>
            <a:pPr algn="ctr"/>
            <a:r>
              <a:rPr lang="ko-KR" altLang="en-US" sz="5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604000101010101" pitchFamily="18" charset="-127"/>
              </a:rPr>
              <a:t>차량 운행 상태 분석을 위한 </a:t>
            </a:r>
            <a:r>
              <a:rPr lang="en-US" altLang="ko-KR" sz="5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604000101010101" pitchFamily="18" charset="-127"/>
              </a:rPr>
              <a:t>Sim2Real </a:t>
            </a:r>
            <a:r>
              <a:rPr lang="ko-KR" altLang="en-US" sz="5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604000101010101" pitchFamily="18" charset="-127"/>
              </a:rPr>
              <a:t>딥러닝 기반 자동차 동작 인식 시스템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BFBB1F2-F444-48B0-BB7B-E3EB48F430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320653" y="3912115"/>
            <a:ext cx="2626963" cy="2192123"/>
          </a:xfrm>
        </p:spPr>
        <p:txBody>
          <a:bodyPr>
            <a:normAutofit/>
          </a:bodyPr>
          <a:lstStyle/>
          <a:p>
            <a:pPr algn="r"/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38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조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(ESLAB 2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조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)</a:t>
            </a:r>
          </a:p>
          <a:p>
            <a:pPr algn="r"/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여기에 팀 이름 입력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]</a:t>
            </a:r>
          </a:p>
          <a:p>
            <a:pPr algn="r"/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201524582 </a:t>
            </a:r>
            <a:r>
              <a:rPr lang="ko-KR" alt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정희석</a:t>
            </a:r>
            <a:endParaRPr lang="en-US" altLang="ko-KR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r"/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201524473 </a:t>
            </a:r>
            <a:r>
              <a:rPr lang="ko-KR" alt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방형진</a:t>
            </a:r>
            <a:endParaRPr lang="en-US" altLang="ko-KR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r"/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201524527 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이석준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0C58784-16A7-4B23-91A5-462AB9F65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5E8330F-910F-423E-AEE5-F80B24FFC60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92875"/>
            <a:ext cx="2743200" cy="365125"/>
          </a:xfrm>
        </p:spPr>
        <p:txBody>
          <a:bodyPr/>
          <a:lstStyle/>
          <a:p>
            <a:fld id="{31CB442F-44B4-4C18-BCAD-5D1C59424957}" type="datetime1">
              <a:rPr lang="ko-KR" altLang="en-US" smtClean="0"/>
              <a:t>2020-09-08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87304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F3F098-C950-4B66-A5B5-F9E97A1192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b="1" dirty="0"/>
              <a:t>시연용</a:t>
            </a:r>
            <a:br>
              <a:rPr lang="en-US" altLang="ko-KR" sz="3200" b="1" dirty="0"/>
            </a:br>
            <a:r>
              <a:rPr lang="en-US" altLang="ko-KR" sz="3200" b="1" dirty="0"/>
              <a:t>UI</a:t>
            </a:r>
            <a:br>
              <a:rPr lang="en-US" altLang="ko-KR" sz="3200" b="1" dirty="0"/>
            </a:br>
            <a:r>
              <a:rPr lang="ko-KR" altLang="en-US" sz="3200" b="1" dirty="0"/>
              <a:t>추후 예정사항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988DA98-96BA-417E-9BC4-8764906946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5612" y="627345"/>
            <a:ext cx="10263986" cy="5395768"/>
          </a:xfrm>
        </p:spPr>
        <p:txBody>
          <a:bodyPr>
            <a:normAutofit/>
          </a:bodyPr>
          <a:lstStyle/>
          <a:p>
            <a:r>
              <a:rPr lang="ko-KR" altLang="en-US" sz="3200" dirty="0"/>
              <a:t>완성된 예측 모델  내부 이식</a:t>
            </a:r>
            <a:endParaRPr lang="en-US" altLang="ko-KR" sz="3200" dirty="0"/>
          </a:p>
          <a:p>
            <a:endParaRPr lang="en-US" altLang="ko-KR" sz="3200" dirty="0"/>
          </a:p>
          <a:p>
            <a:r>
              <a:rPr lang="ko-KR" altLang="en-US" sz="3200" dirty="0"/>
              <a:t>프로그램 자체적으로 예측하고 결과를 표시</a:t>
            </a:r>
            <a:endParaRPr lang="en-US" altLang="ko-KR" sz="3200" dirty="0"/>
          </a:p>
          <a:p>
            <a:endParaRPr lang="en-US" altLang="ko-KR" sz="3200" dirty="0"/>
          </a:p>
          <a:p>
            <a:r>
              <a:rPr lang="ko-KR" altLang="en-US" sz="3200" dirty="0"/>
              <a:t>예측 정확도 표시</a:t>
            </a:r>
            <a:endParaRPr lang="en-US" altLang="ko-KR" sz="3200" dirty="0"/>
          </a:p>
          <a:p>
            <a:endParaRPr lang="en-US" altLang="ko-KR" sz="3200" dirty="0"/>
          </a:p>
          <a:p>
            <a:r>
              <a:rPr lang="ko-KR" altLang="en-US" sz="3200" dirty="0"/>
              <a:t>기타 버그 등 불완전 사항 수정</a:t>
            </a:r>
            <a:endParaRPr lang="en-US" altLang="ko-KR" sz="3200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DBC8CF4-A5B5-4802-A855-D47B59B133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1A352-F403-4DB9-A328-4556D7939B4D}" type="datetime1">
              <a:rPr lang="ko-KR" altLang="en-US" smtClean="0"/>
              <a:t>2020-09-08</a:t>
            </a:fld>
            <a:endParaRPr 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9E57CB3-8B81-45CF-8717-EC9B738EA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41034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424D08-8776-4C23-9DF9-8815EC45C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b="1" dirty="0"/>
              <a:t>보고서 작성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C28F98-7771-4100-84FE-D72DD7E024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1A352-F403-4DB9-A328-4556D7939B4D}" type="datetime1">
              <a:rPr lang="ko-KR" altLang="en-US" smtClean="0"/>
              <a:t>2020-09-08</a:t>
            </a:fld>
            <a:endParaRPr 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CDD64F0-DB0B-4821-9254-454BB166D2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11" name="내용 개체 틀 10" descr="텍스트이(가) 표시된 사진&#10;&#10;자동 생성된 설명">
            <a:extLst>
              <a:ext uri="{FF2B5EF4-FFF2-40B4-BE49-F238E27FC236}">
                <a16:creationId xmlns:a16="http://schemas.microsoft.com/office/drawing/2014/main" id="{EBFE0039-719A-4927-8869-A54A34384F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50704"/>
          <a:stretch/>
        </p:blipFill>
        <p:spPr>
          <a:xfrm>
            <a:off x="6810492" y="0"/>
            <a:ext cx="4990983" cy="6701265"/>
          </a:xfrm>
        </p:spPr>
      </p:pic>
      <p:pic>
        <p:nvPicPr>
          <p:cNvPr id="13" name="내용 개체 틀 7">
            <a:extLst>
              <a:ext uri="{FF2B5EF4-FFF2-40B4-BE49-F238E27FC236}">
                <a16:creationId xmlns:a16="http://schemas.microsoft.com/office/drawing/2014/main" id="{E179EC88-9965-489C-9219-121CF29ECB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4065" y="15670"/>
            <a:ext cx="4519085" cy="6842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8449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424D08-8776-4C23-9DF9-8815EC45C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b="1" dirty="0"/>
              <a:t>포스터 작성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C28F98-7771-4100-84FE-D72DD7E024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1A352-F403-4DB9-A328-4556D7939B4D}" type="datetime1">
              <a:rPr lang="ko-KR" altLang="en-US" smtClean="0"/>
              <a:t>2020-09-08</a:t>
            </a:fld>
            <a:endParaRPr 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CDD64F0-DB0B-4821-9254-454BB166D2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9FA80BC4-A65D-4112-B6D2-FA05BE8E6D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073417" y="-4572"/>
            <a:ext cx="4844515" cy="6857999"/>
          </a:xfrm>
        </p:spPr>
      </p:pic>
      <p:pic>
        <p:nvPicPr>
          <p:cNvPr id="6" name="그림 5" descr="스크린샷, 측면, 모니터, 화면이(가) 표시된 사진&#10;&#10;자동 생성된 설명">
            <a:extLst>
              <a:ext uri="{FF2B5EF4-FFF2-40B4-BE49-F238E27FC236}">
                <a16:creationId xmlns:a16="http://schemas.microsoft.com/office/drawing/2014/main" id="{8256C34B-D70C-4125-8A45-2514BCB9C1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9133" y="0"/>
            <a:ext cx="48431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9744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27D3A4-2476-4C9D-B594-1FA1ED3CF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b="1" dirty="0"/>
              <a:t>차주 진행 예정사항</a:t>
            </a:r>
            <a:endParaRPr lang="ko-KR" altLang="en-US" sz="1600" b="1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43A506F-6AA0-4A47-8944-1349D0144E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1142" y="843280"/>
            <a:ext cx="10263986" cy="5141468"/>
          </a:xfrm>
        </p:spPr>
        <p:txBody>
          <a:bodyPr>
            <a:normAutofit/>
          </a:bodyPr>
          <a:lstStyle/>
          <a:p>
            <a:pPr>
              <a:spcBef>
                <a:spcPts val="2400"/>
              </a:spcBef>
            </a:pPr>
            <a:r>
              <a:rPr lang="ko-KR" altLang="en-US" sz="2400" dirty="0"/>
              <a:t>교수님 지시 사항 수행</a:t>
            </a:r>
            <a:endParaRPr lang="en-US" altLang="ko-KR" sz="2400" dirty="0"/>
          </a:p>
          <a:p>
            <a:pPr>
              <a:spcBef>
                <a:spcPts val="2400"/>
              </a:spcBef>
            </a:pPr>
            <a:endParaRPr lang="en-US" altLang="ko-KR" sz="2400" dirty="0"/>
          </a:p>
          <a:p>
            <a:pPr>
              <a:spcBef>
                <a:spcPts val="2400"/>
              </a:spcBef>
            </a:pPr>
            <a:r>
              <a:rPr lang="ko-KR" altLang="en-US" sz="2400" dirty="0"/>
              <a:t>최종보고서 초안 제출 및 피드백</a:t>
            </a:r>
            <a:endParaRPr lang="en-US" altLang="ko-KR" sz="2400" dirty="0"/>
          </a:p>
          <a:p>
            <a:pPr>
              <a:spcBef>
                <a:spcPts val="2400"/>
              </a:spcBef>
            </a:pPr>
            <a:endParaRPr lang="en-US" altLang="ko-KR" sz="2400" dirty="0"/>
          </a:p>
          <a:p>
            <a:pPr>
              <a:spcBef>
                <a:spcPts val="2400"/>
              </a:spcBef>
            </a:pPr>
            <a:r>
              <a:rPr lang="ko-KR" altLang="en-US" sz="2400" dirty="0"/>
              <a:t>최종 평가표 제출</a:t>
            </a:r>
            <a:endParaRPr lang="en-US" altLang="ko-KR" sz="2400" dirty="0"/>
          </a:p>
          <a:p>
            <a:pPr>
              <a:spcBef>
                <a:spcPts val="2400"/>
              </a:spcBef>
            </a:pPr>
            <a:endParaRPr lang="en-US" altLang="ko-KR" sz="2400" dirty="0"/>
          </a:p>
          <a:p>
            <a:pPr>
              <a:spcBef>
                <a:spcPts val="2400"/>
              </a:spcBef>
            </a:pPr>
            <a:r>
              <a:rPr lang="ko-KR" altLang="en-US" sz="2400" dirty="0"/>
              <a:t>작동 </a:t>
            </a:r>
            <a:r>
              <a:rPr lang="en-US" altLang="ko-KR" sz="2400" dirty="0"/>
              <a:t>UI</a:t>
            </a:r>
            <a:r>
              <a:rPr lang="ko-KR" altLang="en-US" sz="2400" dirty="0"/>
              <a:t>를</a:t>
            </a:r>
            <a:r>
              <a:rPr lang="en-US" altLang="ko-KR" sz="2400" dirty="0"/>
              <a:t>  </a:t>
            </a:r>
            <a:r>
              <a:rPr lang="ko-KR" altLang="en-US" sz="2400" dirty="0"/>
              <a:t>어디서든지 실행할 수 있는</a:t>
            </a:r>
            <a:r>
              <a:rPr lang="en-US" altLang="ko-KR" sz="2400" dirty="0"/>
              <a:t> exe</a:t>
            </a:r>
            <a:r>
              <a:rPr lang="ko-KR" altLang="en-US" sz="2400" dirty="0"/>
              <a:t>파일 생성</a:t>
            </a:r>
            <a:endParaRPr lang="en-US" altLang="ko-KR" sz="2400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94218F4-8846-4E3F-853A-5F8555B0F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BB7EE5D-927A-4CCF-A1D8-4B1D0DBF283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92875"/>
            <a:ext cx="2743200" cy="365125"/>
          </a:xfrm>
        </p:spPr>
        <p:txBody>
          <a:bodyPr/>
          <a:lstStyle/>
          <a:p>
            <a:fld id="{835A3A55-8703-4404-B685-585B47BF8635}" type="datetime1">
              <a:rPr lang="ko-KR" altLang="en-US" smtClean="0"/>
              <a:t>2020-09-08</a:t>
            </a:fld>
            <a:endParaRPr lang="en-US" dirty="0"/>
          </a:p>
        </p:txBody>
      </p:sp>
      <p:sp>
        <p:nvSpPr>
          <p:cNvPr id="6" name="바닥글 개체 틀 3">
            <a:extLst>
              <a:ext uri="{FF2B5EF4-FFF2-40B4-BE49-F238E27FC236}">
                <a16:creationId xmlns:a16="http://schemas.microsoft.com/office/drawing/2014/main" id="{A60952EA-DD37-49FE-B649-1749C242F52B}"/>
              </a:ext>
            </a:extLst>
          </p:cNvPr>
          <p:cNvSpPr txBox="1">
            <a:spLocks/>
          </p:cNvSpPr>
          <p:nvPr/>
        </p:nvSpPr>
        <p:spPr>
          <a:xfrm>
            <a:off x="3140241" y="150043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/>
              <a:t>2020 </a:t>
            </a:r>
            <a:r>
              <a:rPr lang="ko-KR" altLang="en-US" dirty="0"/>
              <a:t>전기 졸업과제 팀 </a:t>
            </a:r>
            <a:r>
              <a:rPr lang="en-US" altLang="ko-KR" dirty="0"/>
              <a:t>38(ESLAB 2</a:t>
            </a:r>
            <a:r>
              <a:rPr lang="ko-KR" altLang="en-US" dirty="0"/>
              <a:t>조</a:t>
            </a:r>
            <a:r>
              <a:rPr lang="en-US" altLang="ko-KR" dirty="0"/>
              <a:t>)</a:t>
            </a:r>
          </a:p>
          <a:p>
            <a:pPr algn="ctr"/>
            <a:r>
              <a:rPr lang="en-US" altLang="ko-KR" dirty="0"/>
              <a:t>[</a:t>
            </a:r>
            <a:r>
              <a:rPr lang="ko-KR" altLang="en-US" dirty="0"/>
              <a:t>여기에 팀 이름 입력</a:t>
            </a:r>
            <a:r>
              <a:rPr lang="en-US" altLang="ko-KR" dirty="0"/>
              <a:t>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49320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1516C559-E70E-4A8C-BA20-43E74DCF11D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06919757"/>
              </p:ext>
            </p:extLst>
          </p:nvPr>
        </p:nvGraphicFramePr>
        <p:xfrm>
          <a:off x="1198607" y="763175"/>
          <a:ext cx="10392024" cy="532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92625">
                  <a:extLst>
                    <a:ext uri="{9D8B030D-6E8A-4147-A177-3AD203B41FA5}">
                      <a16:colId xmlns:a16="http://schemas.microsoft.com/office/drawing/2014/main" val="2330577286"/>
                    </a:ext>
                  </a:extLst>
                </a:gridCol>
                <a:gridCol w="531714">
                  <a:extLst>
                    <a:ext uri="{9D8B030D-6E8A-4147-A177-3AD203B41FA5}">
                      <a16:colId xmlns:a16="http://schemas.microsoft.com/office/drawing/2014/main" val="2956701890"/>
                    </a:ext>
                  </a:extLst>
                </a:gridCol>
                <a:gridCol w="471179">
                  <a:extLst>
                    <a:ext uri="{9D8B030D-6E8A-4147-A177-3AD203B41FA5}">
                      <a16:colId xmlns:a16="http://schemas.microsoft.com/office/drawing/2014/main" val="1673833868"/>
                    </a:ext>
                  </a:extLst>
                </a:gridCol>
                <a:gridCol w="471179">
                  <a:extLst>
                    <a:ext uri="{9D8B030D-6E8A-4147-A177-3AD203B41FA5}">
                      <a16:colId xmlns:a16="http://schemas.microsoft.com/office/drawing/2014/main" val="1205409348"/>
                    </a:ext>
                  </a:extLst>
                </a:gridCol>
                <a:gridCol w="471179">
                  <a:extLst>
                    <a:ext uri="{9D8B030D-6E8A-4147-A177-3AD203B41FA5}">
                      <a16:colId xmlns:a16="http://schemas.microsoft.com/office/drawing/2014/main" val="2373842143"/>
                    </a:ext>
                  </a:extLst>
                </a:gridCol>
                <a:gridCol w="471179">
                  <a:extLst>
                    <a:ext uri="{9D8B030D-6E8A-4147-A177-3AD203B41FA5}">
                      <a16:colId xmlns:a16="http://schemas.microsoft.com/office/drawing/2014/main" val="857048087"/>
                    </a:ext>
                  </a:extLst>
                </a:gridCol>
                <a:gridCol w="471179">
                  <a:extLst>
                    <a:ext uri="{9D8B030D-6E8A-4147-A177-3AD203B41FA5}">
                      <a16:colId xmlns:a16="http://schemas.microsoft.com/office/drawing/2014/main" val="3032652991"/>
                    </a:ext>
                  </a:extLst>
                </a:gridCol>
                <a:gridCol w="471179">
                  <a:extLst>
                    <a:ext uri="{9D8B030D-6E8A-4147-A177-3AD203B41FA5}">
                      <a16:colId xmlns:a16="http://schemas.microsoft.com/office/drawing/2014/main" val="2975492369"/>
                    </a:ext>
                  </a:extLst>
                </a:gridCol>
                <a:gridCol w="471179">
                  <a:extLst>
                    <a:ext uri="{9D8B030D-6E8A-4147-A177-3AD203B41FA5}">
                      <a16:colId xmlns:a16="http://schemas.microsoft.com/office/drawing/2014/main" val="2544323512"/>
                    </a:ext>
                  </a:extLst>
                </a:gridCol>
                <a:gridCol w="471179">
                  <a:extLst>
                    <a:ext uri="{9D8B030D-6E8A-4147-A177-3AD203B41FA5}">
                      <a16:colId xmlns:a16="http://schemas.microsoft.com/office/drawing/2014/main" val="2866226592"/>
                    </a:ext>
                  </a:extLst>
                </a:gridCol>
                <a:gridCol w="471179">
                  <a:extLst>
                    <a:ext uri="{9D8B030D-6E8A-4147-A177-3AD203B41FA5}">
                      <a16:colId xmlns:a16="http://schemas.microsoft.com/office/drawing/2014/main" val="4046004536"/>
                    </a:ext>
                  </a:extLst>
                </a:gridCol>
                <a:gridCol w="471179">
                  <a:extLst>
                    <a:ext uri="{9D8B030D-6E8A-4147-A177-3AD203B41FA5}">
                      <a16:colId xmlns:a16="http://schemas.microsoft.com/office/drawing/2014/main" val="3198089799"/>
                    </a:ext>
                  </a:extLst>
                </a:gridCol>
                <a:gridCol w="471179">
                  <a:extLst>
                    <a:ext uri="{9D8B030D-6E8A-4147-A177-3AD203B41FA5}">
                      <a16:colId xmlns:a16="http://schemas.microsoft.com/office/drawing/2014/main" val="3310700133"/>
                    </a:ext>
                  </a:extLst>
                </a:gridCol>
                <a:gridCol w="471179">
                  <a:extLst>
                    <a:ext uri="{9D8B030D-6E8A-4147-A177-3AD203B41FA5}">
                      <a16:colId xmlns:a16="http://schemas.microsoft.com/office/drawing/2014/main" val="1401975997"/>
                    </a:ext>
                  </a:extLst>
                </a:gridCol>
                <a:gridCol w="471179">
                  <a:extLst>
                    <a:ext uri="{9D8B030D-6E8A-4147-A177-3AD203B41FA5}">
                      <a16:colId xmlns:a16="http://schemas.microsoft.com/office/drawing/2014/main" val="470933372"/>
                    </a:ext>
                  </a:extLst>
                </a:gridCol>
                <a:gridCol w="471179">
                  <a:extLst>
                    <a:ext uri="{9D8B030D-6E8A-4147-A177-3AD203B41FA5}">
                      <a16:colId xmlns:a16="http://schemas.microsoft.com/office/drawing/2014/main" val="916888465"/>
                    </a:ext>
                  </a:extLst>
                </a:gridCol>
                <a:gridCol w="471179">
                  <a:extLst>
                    <a:ext uri="{9D8B030D-6E8A-4147-A177-3AD203B41FA5}">
                      <a16:colId xmlns:a16="http://schemas.microsoft.com/office/drawing/2014/main" val="802442150"/>
                    </a:ext>
                  </a:extLst>
                </a:gridCol>
              </a:tblGrid>
              <a:tr h="367279"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9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224156"/>
                  </a:ext>
                </a:extLst>
              </a:tr>
              <a:tr h="367279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2071914"/>
                  </a:ext>
                </a:extLst>
              </a:tr>
              <a:tr h="382329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400" dirty="0"/>
                        <a:t>시뮬레이터 교육</a:t>
                      </a:r>
                    </a:p>
                  </a:txBody>
                  <a:tcPr>
                    <a:solidFill>
                      <a:srgbClr val="E8F3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rgbClr val="92D050"/>
                        </a:solidFill>
                      </a:endParaRP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4238134"/>
                  </a:ext>
                </a:extLst>
              </a:tr>
              <a:tr h="382329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400" dirty="0"/>
                        <a:t>센서 데이터 수집</a:t>
                      </a:r>
                    </a:p>
                  </a:txBody>
                  <a:tcPr>
                    <a:solidFill>
                      <a:srgbClr val="CEE7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rgbClr val="92D050"/>
                        </a:solidFill>
                      </a:endParaRP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rgbClr val="CEE7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rgbClr val="CEE7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1765365"/>
                  </a:ext>
                </a:extLst>
              </a:tr>
              <a:tr h="382329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센서 데이터 처리 관련 자료 수집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3000861"/>
                  </a:ext>
                </a:extLst>
              </a:tr>
              <a:tr h="382329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dirty="0"/>
                        <a:t>SIM2REAL  Transfer </a:t>
                      </a:r>
                      <a:r>
                        <a:rPr lang="ko-KR" altLang="en-US" sz="1400" dirty="0"/>
                        <a:t>학습</a:t>
                      </a:r>
                      <a:endParaRPr lang="en-US" altLang="ko-K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rgbClr val="CEE7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rgbClr val="CEE7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3387370"/>
                  </a:ext>
                </a:extLst>
              </a:tr>
              <a:tr h="382329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Domain Randomization</a:t>
                      </a:r>
                      <a:r>
                        <a:rPr lang="ko-KR" altLang="en-US" sz="1400" dirty="0"/>
                        <a:t> 학습 </a:t>
                      </a:r>
                      <a:endParaRPr lang="en-US" altLang="ko-K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rgbClr val="E8F3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1433474"/>
                  </a:ext>
                </a:extLst>
              </a:tr>
              <a:tr h="382329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센서 데이터 처리 및 정규화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rgbClr val="CEE7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rgbClr val="CEE7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8313356"/>
                  </a:ext>
                </a:extLst>
              </a:tr>
              <a:tr h="382329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400" dirty="0"/>
                        <a:t>데이터 학습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rgbClr val="E8F3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6529880"/>
                  </a:ext>
                </a:extLst>
              </a:tr>
              <a:tr h="382329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분류 학습 모델 작성 및 수정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rgbClr val="CEE7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0220300"/>
                  </a:ext>
                </a:extLst>
              </a:tr>
              <a:tr h="382329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400" dirty="0"/>
                        <a:t>학습 모델 성능 테스트 및 수정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rgbClr val="E8F3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7736531"/>
                  </a:ext>
                </a:extLst>
              </a:tr>
              <a:tr h="382329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400" dirty="0"/>
                        <a:t>실제 데이터 모델 테스트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rgbClr val="CEE7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5600658"/>
                  </a:ext>
                </a:extLst>
              </a:tr>
              <a:tr h="382329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400" dirty="0"/>
                        <a:t>프로그램 디버깅 및 테스트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rgbClr val="E8F3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rgbClr val="E8F3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4902085"/>
                  </a:ext>
                </a:extLst>
              </a:tr>
              <a:tr h="382329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400" dirty="0"/>
                        <a:t>발표준비 및 시연 준비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rgbClr val="CEE7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rgbClr val="CEE7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rgbClr val="CEE7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rgbClr val="CEE7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rgbClr val="CEE7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rgbClr val="CEE7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7411168"/>
                  </a:ext>
                </a:extLst>
              </a:tr>
            </a:tbl>
          </a:graphicData>
        </a:graphic>
      </p:graphicFrame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03EE6B7-679B-43CF-9C00-0E012A8122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b="1" dirty="0"/>
              <a:t>진행일정계획</a:t>
            </a: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D5D45DB-121B-4749-8A16-118B68D550E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92875"/>
            <a:ext cx="2743200" cy="365125"/>
          </a:xfrm>
        </p:spPr>
        <p:txBody>
          <a:bodyPr/>
          <a:lstStyle/>
          <a:p>
            <a:fld id="{948573EF-FFD8-44FC-977C-B25B66D94CEE}" type="datetime1">
              <a:rPr lang="ko-KR" altLang="en-US" smtClean="0"/>
              <a:t>2020-09-08</a:t>
            </a:fld>
            <a:endParaRPr lang="en-US" dirty="0"/>
          </a:p>
        </p:txBody>
      </p:sp>
      <p:sp>
        <p:nvSpPr>
          <p:cNvPr id="6" name="바닥글 개체 틀 3">
            <a:extLst>
              <a:ext uri="{FF2B5EF4-FFF2-40B4-BE49-F238E27FC236}">
                <a16:creationId xmlns:a16="http://schemas.microsoft.com/office/drawing/2014/main" id="{C9A510F5-33F7-4A10-A437-10385D561F38}"/>
              </a:ext>
            </a:extLst>
          </p:cNvPr>
          <p:cNvSpPr txBox="1">
            <a:spLocks/>
          </p:cNvSpPr>
          <p:nvPr/>
        </p:nvSpPr>
        <p:spPr>
          <a:xfrm>
            <a:off x="3140241" y="150043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/>
              <a:t>2020 </a:t>
            </a:r>
            <a:r>
              <a:rPr lang="ko-KR" altLang="en-US" dirty="0"/>
              <a:t>전기 졸업과제 팀 </a:t>
            </a:r>
            <a:r>
              <a:rPr lang="en-US" altLang="ko-KR" dirty="0"/>
              <a:t>38(ESLAB 2</a:t>
            </a:r>
            <a:r>
              <a:rPr lang="ko-KR" altLang="en-US" dirty="0"/>
              <a:t>조</a:t>
            </a:r>
            <a:r>
              <a:rPr lang="en-US" altLang="ko-KR" dirty="0"/>
              <a:t>)</a:t>
            </a:r>
          </a:p>
          <a:p>
            <a:pPr algn="ctr"/>
            <a:r>
              <a:rPr lang="en-US" altLang="ko-KR" dirty="0"/>
              <a:t>[</a:t>
            </a:r>
            <a:r>
              <a:rPr lang="ko-KR" altLang="en-US" dirty="0"/>
              <a:t>여기에 팀 이름 입력</a:t>
            </a:r>
            <a:r>
              <a:rPr lang="en-US" altLang="ko-KR" dirty="0"/>
              <a:t>]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D993873-371A-4FC6-8EF3-65A2AEA6DE19}"/>
              </a:ext>
            </a:extLst>
          </p:cNvPr>
          <p:cNvSpPr txBox="1"/>
          <p:nvPr/>
        </p:nvSpPr>
        <p:spPr>
          <a:xfrm>
            <a:off x="2225862" y="6085681"/>
            <a:ext cx="8277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00B050"/>
                </a:solidFill>
              </a:rPr>
              <a:t>– </a:t>
            </a:r>
            <a:r>
              <a:rPr lang="ko-KR" altLang="en-US" b="1" dirty="0">
                <a:solidFill>
                  <a:srgbClr val="00B050"/>
                </a:solidFill>
              </a:rPr>
              <a:t>완료</a:t>
            </a:r>
            <a:r>
              <a:rPr lang="en-US" altLang="ko-KR" b="1" dirty="0">
                <a:solidFill>
                  <a:srgbClr val="00B050"/>
                </a:solidFill>
              </a:rPr>
              <a:t>	</a:t>
            </a:r>
            <a:r>
              <a:rPr lang="ko-KR" altLang="en-US" b="1" dirty="0">
                <a:solidFill>
                  <a:srgbClr val="00B050"/>
                </a:solidFill>
              </a:rPr>
              <a:t> </a:t>
            </a:r>
            <a:r>
              <a:rPr lang="en-US" altLang="ko-KR" b="1" dirty="0">
                <a:solidFill>
                  <a:srgbClr val="FFC000"/>
                </a:solidFill>
              </a:rPr>
              <a:t>– </a:t>
            </a:r>
            <a:r>
              <a:rPr lang="ko-KR" altLang="en-US" b="1" dirty="0">
                <a:solidFill>
                  <a:srgbClr val="FFC000"/>
                </a:solidFill>
              </a:rPr>
              <a:t>진행중 </a:t>
            </a:r>
            <a:r>
              <a:rPr lang="en-US" altLang="ko-KR" b="1" dirty="0"/>
              <a:t>	 </a:t>
            </a:r>
            <a:r>
              <a:rPr lang="en-US" altLang="ko-KR" b="1" dirty="0">
                <a:solidFill>
                  <a:srgbClr val="B9B9B9"/>
                </a:solidFill>
              </a:rPr>
              <a:t>– </a:t>
            </a:r>
            <a:r>
              <a:rPr lang="ko-KR" altLang="en-US" b="1" dirty="0">
                <a:solidFill>
                  <a:srgbClr val="B9B9B9"/>
                </a:solidFill>
              </a:rPr>
              <a:t>진행 예정</a:t>
            </a:r>
          </a:p>
        </p:txBody>
      </p:sp>
    </p:spTree>
    <p:extLst>
      <p:ext uri="{BB962C8B-B14F-4D97-AF65-F5344CB8AC3E}">
        <p14:creationId xmlns:p14="http://schemas.microsoft.com/office/powerpoint/2010/main" val="13004477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8B0D45EE-949B-4B76-9307-3C73990C46D5}"/>
              </a:ext>
            </a:extLst>
          </p:cNvPr>
          <p:cNvSpPr/>
          <p:nvPr/>
        </p:nvSpPr>
        <p:spPr>
          <a:xfrm>
            <a:off x="952500" y="4922550"/>
            <a:ext cx="10286998" cy="19335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ED5C229-4EB8-4FFD-AE96-9C6989EBACD0}"/>
              </a:ext>
            </a:extLst>
          </p:cNvPr>
          <p:cNvSpPr/>
          <p:nvPr/>
        </p:nvSpPr>
        <p:spPr>
          <a:xfrm>
            <a:off x="952500" y="0"/>
            <a:ext cx="10286999" cy="46272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0ECEFB-23E8-428E-ADA3-6EB04D1899CD}"/>
              </a:ext>
            </a:extLst>
          </p:cNvPr>
          <p:cNvSpPr txBox="1"/>
          <p:nvPr/>
        </p:nvSpPr>
        <p:spPr>
          <a:xfrm>
            <a:off x="952501" y="2497425"/>
            <a:ext cx="10286998" cy="212365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 dirty="0">
                <a:solidFill>
                  <a:schemeClr val="bg1"/>
                </a:solidFill>
              </a:rPr>
              <a:t>감사합니다</a:t>
            </a:r>
            <a:endParaRPr lang="en-US" altLang="ko-KR" sz="6600" dirty="0">
              <a:solidFill>
                <a:schemeClr val="bg1"/>
              </a:solidFill>
            </a:endParaRPr>
          </a:p>
          <a:p>
            <a:pPr algn="ctr"/>
            <a:r>
              <a:rPr lang="en-US" altLang="ko-KR" sz="6600" dirty="0">
                <a:solidFill>
                  <a:schemeClr val="bg1"/>
                </a:solidFill>
              </a:rPr>
              <a:t>Q&amp;A</a:t>
            </a:r>
            <a:endParaRPr lang="ko-KR" altLang="en-US" sz="6600" dirty="0">
              <a:solidFill>
                <a:schemeClr val="bg1"/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9CBDFF5-A996-4512-8C0D-2B8E214CE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4BC751D-C6F3-464A-8307-24A03B2BAF5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91000"/>
            <a:ext cx="2743200" cy="365125"/>
          </a:xfrm>
        </p:spPr>
        <p:txBody>
          <a:bodyPr/>
          <a:lstStyle/>
          <a:p>
            <a:fld id="{8F64EEAD-4984-41D6-8E70-B8D3C85660B7}" type="datetime1">
              <a:rPr lang="ko-KR" altLang="en-US" smtClean="0"/>
              <a:t>2020-09-08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94941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342770-6696-445D-95B9-3E3611A88E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600" b="1" dirty="0"/>
              <a:t>개요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C61EE08-7967-4AE1-996F-2D1B25AD41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2400"/>
              </a:spcBef>
            </a:pPr>
            <a:r>
              <a:rPr lang="ko-KR" altLang="en-US" sz="3600" b="1" dirty="0">
                <a:solidFill>
                  <a:schemeClr val="bg2">
                    <a:lumMod val="50000"/>
                  </a:schemeClr>
                </a:solidFill>
              </a:rPr>
              <a:t>시뮬레이션을 통해 얻어낸 자동차 센서데이터를 사용</a:t>
            </a:r>
            <a:r>
              <a:rPr lang="en-US" altLang="ko-KR" sz="3600" b="1" dirty="0">
                <a:solidFill>
                  <a:schemeClr val="bg2">
                    <a:lumMod val="50000"/>
                  </a:schemeClr>
                </a:solidFill>
              </a:rPr>
              <a:t>, </a:t>
            </a:r>
            <a:r>
              <a:rPr lang="ko-KR" altLang="en-US" sz="3600" b="1" dirty="0">
                <a:solidFill>
                  <a:schemeClr val="bg2">
                    <a:lumMod val="50000"/>
                  </a:schemeClr>
                </a:solidFill>
              </a:rPr>
              <a:t>차량의 현재 동작 인식 모델 제작</a:t>
            </a:r>
            <a:endParaRPr lang="en-US" altLang="ko-KR" sz="3600" b="1" dirty="0">
              <a:solidFill>
                <a:schemeClr val="bg2">
                  <a:lumMod val="50000"/>
                </a:schemeClr>
              </a:solidFill>
            </a:endParaRPr>
          </a:p>
          <a:p>
            <a:pPr>
              <a:spcBef>
                <a:spcPts val="2400"/>
              </a:spcBef>
            </a:pPr>
            <a:r>
              <a:rPr lang="en-US" altLang="ko-KR" sz="3600" b="1" dirty="0">
                <a:solidFill>
                  <a:schemeClr val="bg2">
                    <a:lumMod val="50000"/>
                  </a:schemeClr>
                </a:solidFill>
              </a:rPr>
              <a:t> Sim2Real </a:t>
            </a:r>
            <a:r>
              <a:rPr lang="ko-KR" altLang="en-US" sz="3600" b="1" dirty="0">
                <a:solidFill>
                  <a:schemeClr val="bg2">
                    <a:lumMod val="50000"/>
                  </a:schemeClr>
                </a:solidFill>
              </a:rPr>
              <a:t>기술을 구현하여 실제 차량의 센서데이터에 적용 가능하도록 모델 개량</a:t>
            </a:r>
            <a:endParaRPr lang="en-US" altLang="ko-KR" sz="36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2A9E064-622C-46A4-A115-05DE7B3E02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5E3B9811-87B9-4F69-84E5-E6E13FD464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92875"/>
            <a:ext cx="2743200" cy="365125"/>
          </a:xfrm>
        </p:spPr>
        <p:txBody>
          <a:bodyPr/>
          <a:lstStyle/>
          <a:p>
            <a:fld id="{CF754B2A-8525-4AF4-B3B6-5B4AA9E148D5}" type="datetime1">
              <a:rPr lang="ko-KR" altLang="en-US" smtClean="0"/>
              <a:t>2020-09-08</a:t>
            </a:fld>
            <a:endParaRPr lang="en-US" dirty="0"/>
          </a:p>
        </p:txBody>
      </p:sp>
      <p:sp>
        <p:nvSpPr>
          <p:cNvPr id="7" name="바닥글 개체 틀 3">
            <a:extLst>
              <a:ext uri="{FF2B5EF4-FFF2-40B4-BE49-F238E27FC236}">
                <a16:creationId xmlns:a16="http://schemas.microsoft.com/office/drawing/2014/main" id="{C8F9AE77-9FE6-4F8C-8AAE-A293615863BD}"/>
              </a:ext>
            </a:extLst>
          </p:cNvPr>
          <p:cNvSpPr txBox="1">
            <a:spLocks/>
          </p:cNvSpPr>
          <p:nvPr/>
        </p:nvSpPr>
        <p:spPr>
          <a:xfrm>
            <a:off x="3140241" y="150043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/>
              <a:t>2020 </a:t>
            </a:r>
            <a:r>
              <a:rPr lang="ko-KR" altLang="en-US" dirty="0"/>
              <a:t>전기 졸업과제 팀 </a:t>
            </a:r>
            <a:r>
              <a:rPr lang="en-US" altLang="ko-KR" dirty="0"/>
              <a:t>38(ESLAB 2</a:t>
            </a:r>
            <a:r>
              <a:rPr lang="ko-KR" altLang="en-US" dirty="0"/>
              <a:t>조</a:t>
            </a:r>
            <a:r>
              <a:rPr lang="en-US" altLang="ko-KR" dirty="0"/>
              <a:t>)</a:t>
            </a:r>
          </a:p>
          <a:p>
            <a:pPr algn="ctr"/>
            <a:r>
              <a:rPr lang="en-US" altLang="ko-KR" dirty="0"/>
              <a:t>[</a:t>
            </a:r>
            <a:r>
              <a:rPr lang="ko-KR" altLang="en-US" dirty="0"/>
              <a:t>여기에 팀 이름 입력</a:t>
            </a:r>
            <a:r>
              <a:rPr lang="en-US" altLang="ko-KR" dirty="0"/>
              <a:t>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39597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342770-6696-445D-95B9-3E3611A88E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600" b="1" dirty="0"/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C61EE08-7967-4AE1-996F-2D1B25AD41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2400"/>
              </a:spcBef>
            </a:pPr>
            <a:r>
              <a:rPr lang="ko-KR" altLang="en-US" sz="3600" b="1" dirty="0"/>
              <a:t>현재 진행 상황</a:t>
            </a:r>
            <a:endParaRPr lang="en-US" altLang="ko-KR" sz="3600" b="1" dirty="0"/>
          </a:p>
          <a:p>
            <a:pPr>
              <a:spcBef>
                <a:spcPts val="2400"/>
              </a:spcBef>
            </a:pPr>
            <a:r>
              <a:rPr lang="ko-KR" altLang="en-US" sz="3600" b="1" dirty="0"/>
              <a:t>차주 진행 예정사항</a:t>
            </a:r>
            <a:endParaRPr lang="en-US" altLang="ko-KR" sz="3600" b="1" dirty="0"/>
          </a:p>
          <a:p>
            <a:pPr>
              <a:spcBef>
                <a:spcPts val="2400"/>
              </a:spcBef>
            </a:pPr>
            <a:r>
              <a:rPr lang="ko-KR" altLang="en-US" sz="3600" b="1" dirty="0"/>
              <a:t>진행 일정 계획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2A9E064-622C-46A4-A115-05DE7B3E02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5E3B9811-87B9-4F69-84E5-E6E13FD464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92875"/>
            <a:ext cx="2743200" cy="365125"/>
          </a:xfrm>
        </p:spPr>
        <p:txBody>
          <a:bodyPr/>
          <a:lstStyle/>
          <a:p>
            <a:fld id="{CF754B2A-8525-4AF4-B3B6-5B4AA9E148D5}" type="datetime1">
              <a:rPr lang="ko-KR" altLang="en-US" smtClean="0"/>
              <a:t>2020-09-08</a:t>
            </a:fld>
            <a:endParaRPr lang="en-US" dirty="0"/>
          </a:p>
        </p:txBody>
      </p:sp>
      <p:sp>
        <p:nvSpPr>
          <p:cNvPr id="7" name="바닥글 개체 틀 3">
            <a:extLst>
              <a:ext uri="{FF2B5EF4-FFF2-40B4-BE49-F238E27FC236}">
                <a16:creationId xmlns:a16="http://schemas.microsoft.com/office/drawing/2014/main" id="{C8F9AE77-9FE6-4F8C-8AAE-A293615863BD}"/>
              </a:ext>
            </a:extLst>
          </p:cNvPr>
          <p:cNvSpPr txBox="1">
            <a:spLocks/>
          </p:cNvSpPr>
          <p:nvPr/>
        </p:nvSpPr>
        <p:spPr>
          <a:xfrm>
            <a:off x="3140241" y="150043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/>
              <a:t>2020 </a:t>
            </a:r>
            <a:r>
              <a:rPr lang="ko-KR" altLang="en-US" dirty="0"/>
              <a:t>전기 졸업과제 팀 </a:t>
            </a:r>
            <a:r>
              <a:rPr lang="en-US" altLang="ko-KR" dirty="0"/>
              <a:t>38(ESLAB 2</a:t>
            </a:r>
            <a:r>
              <a:rPr lang="ko-KR" altLang="en-US" dirty="0"/>
              <a:t>조</a:t>
            </a:r>
            <a:r>
              <a:rPr lang="en-US" altLang="ko-KR" dirty="0"/>
              <a:t>)</a:t>
            </a:r>
          </a:p>
          <a:p>
            <a:pPr algn="ctr"/>
            <a:r>
              <a:rPr lang="en-US" altLang="ko-KR" dirty="0"/>
              <a:t>[</a:t>
            </a:r>
            <a:r>
              <a:rPr lang="ko-KR" altLang="en-US" dirty="0"/>
              <a:t>여기에 팀 이름 입력</a:t>
            </a:r>
            <a:r>
              <a:rPr lang="en-US" altLang="ko-KR" dirty="0"/>
              <a:t>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30792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F95126-78F4-44B0-AA86-107F55589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ko-KR" altLang="en-US" sz="3200" b="1" dirty="0"/>
              <a:t>현재 진행 상황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77CE3EF-26CF-4C89-A463-B0CE7D91F5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2400"/>
              </a:spcBef>
            </a:pPr>
            <a:r>
              <a:rPr lang="ko-KR" altLang="en-US" sz="3200" dirty="0"/>
              <a:t>데이터 정규화 방식 확정 및 마무리</a:t>
            </a:r>
            <a:endParaRPr lang="en-US" altLang="ko-KR" sz="3200" dirty="0"/>
          </a:p>
          <a:p>
            <a:pPr>
              <a:spcBef>
                <a:spcPts val="2400"/>
              </a:spcBef>
            </a:pPr>
            <a:r>
              <a:rPr lang="ko-KR" altLang="en-US" sz="3200" dirty="0"/>
              <a:t>데이터 분석 모델 완성 및 </a:t>
            </a:r>
            <a:r>
              <a:rPr lang="en-US" altLang="ko-KR" sz="3200" dirty="0"/>
              <a:t>UI </a:t>
            </a:r>
            <a:r>
              <a:rPr lang="ko-KR" altLang="en-US" sz="3200" dirty="0"/>
              <a:t>이식</a:t>
            </a:r>
            <a:endParaRPr lang="en-US" altLang="ko-KR" sz="3200" dirty="0"/>
          </a:p>
          <a:p>
            <a:pPr>
              <a:spcBef>
                <a:spcPts val="2400"/>
              </a:spcBef>
            </a:pPr>
            <a:r>
              <a:rPr lang="ko-KR" altLang="en-US" sz="3200" dirty="0"/>
              <a:t>정확도 및 오차 분석</a:t>
            </a:r>
            <a:endParaRPr lang="en-US" altLang="ko-KR" sz="3200" dirty="0"/>
          </a:p>
          <a:p>
            <a:pPr>
              <a:spcBef>
                <a:spcPts val="2400"/>
              </a:spcBef>
            </a:pPr>
            <a:r>
              <a:rPr lang="ko-KR" altLang="en-US" sz="3200" dirty="0"/>
              <a:t>시연용 </a:t>
            </a:r>
            <a:r>
              <a:rPr lang="en-US" altLang="ko-KR" sz="3200" dirty="0"/>
              <a:t>UI </a:t>
            </a:r>
            <a:r>
              <a:rPr lang="ko-KR" altLang="en-US" sz="3200" dirty="0"/>
              <a:t>디자인 및 개발</a:t>
            </a:r>
            <a:endParaRPr lang="en-US" altLang="ko-KR" sz="3200" dirty="0"/>
          </a:p>
          <a:p>
            <a:pPr>
              <a:spcBef>
                <a:spcPts val="2400"/>
              </a:spcBef>
            </a:pPr>
            <a:r>
              <a:rPr lang="ko-KR" altLang="en-US" sz="3200" dirty="0"/>
              <a:t>멘토링 보고서 및 최종 보고서 작성</a:t>
            </a:r>
            <a:endParaRPr lang="en-US" altLang="ko-KR" sz="3200" dirty="0"/>
          </a:p>
          <a:p>
            <a:pPr>
              <a:spcBef>
                <a:spcPts val="2400"/>
              </a:spcBef>
            </a:pPr>
            <a:r>
              <a:rPr lang="ko-KR" altLang="en-US" sz="3200" dirty="0"/>
              <a:t>발표 포스터 제작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97479EF-A19F-4427-84A0-1ED090411F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7905E41-4DA2-442F-8CC2-64E7A53076B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92875"/>
            <a:ext cx="2743200" cy="365125"/>
          </a:xfrm>
        </p:spPr>
        <p:txBody>
          <a:bodyPr/>
          <a:lstStyle/>
          <a:p>
            <a:fld id="{793FA439-1AF0-4114-85D0-94817C2CD7F4}" type="datetime1">
              <a:rPr lang="ko-KR" altLang="en-US" smtClean="0"/>
              <a:t>2020-09-08</a:t>
            </a:fld>
            <a:endParaRPr lang="en-US" dirty="0"/>
          </a:p>
        </p:txBody>
      </p:sp>
      <p:sp>
        <p:nvSpPr>
          <p:cNvPr id="6" name="바닥글 개체 틀 3">
            <a:extLst>
              <a:ext uri="{FF2B5EF4-FFF2-40B4-BE49-F238E27FC236}">
                <a16:creationId xmlns:a16="http://schemas.microsoft.com/office/drawing/2014/main" id="{29675F6E-AB95-42A8-B21F-DF220282D235}"/>
              </a:ext>
            </a:extLst>
          </p:cNvPr>
          <p:cNvSpPr txBox="1">
            <a:spLocks/>
          </p:cNvSpPr>
          <p:nvPr/>
        </p:nvSpPr>
        <p:spPr>
          <a:xfrm>
            <a:off x="3140241" y="150043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/>
              <a:t>2020 </a:t>
            </a:r>
            <a:r>
              <a:rPr lang="ko-KR" altLang="en-US" dirty="0"/>
              <a:t>전기 졸업과제 팀 </a:t>
            </a:r>
            <a:r>
              <a:rPr lang="en-US" altLang="ko-KR" dirty="0"/>
              <a:t>38(ESLAB 2</a:t>
            </a:r>
            <a:r>
              <a:rPr lang="ko-KR" altLang="en-US" dirty="0"/>
              <a:t>조</a:t>
            </a:r>
            <a:r>
              <a:rPr lang="en-US" altLang="ko-KR" dirty="0"/>
              <a:t>)</a:t>
            </a:r>
          </a:p>
          <a:p>
            <a:pPr algn="ctr"/>
            <a:r>
              <a:rPr lang="en-US" altLang="ko-KR" dirty="0"/>
              <a:t>[</a:t>
            </a:r>
            <a:r>
              <a:rPr lang="ko-KR" altLang="en-US" dirty="0"/>
              <a:t>여기에 팀 이름 입력</a:t>
            </a:r>
            <a:r>
              <a:rPr lang="en-US" altLang="ko-KR" dirty="0"/>
              <a:t>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78228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F95126-78F4-44B0-AA86-107F55589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ko-KR" altLang="en-US" sz="3200" b="1" dirty="0"/>
              <a:t>데이터정규화 방식 확정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97479EF-A19F-4427-84A0-1ED090411F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7905E41-4DA2-442F-8CC2-64E7A53076B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92875"/>
            <a:ext cx="2743200" cy="365125"/>
          </a:xfrm>
        </p:spPr>
        <p:txBody>
          <a:bodyPr/>
          <a:lstStyle/>
          <a:p>
            <a:fld id="{793FA439-1AF0-4114-85D0-94817C2CD7F4}" type="datetime1">
              <a:rPr lang="ko-KR" altLang="en-US" smtClean="0"/>
              <a:t>2020-09-08</a:t>
            </a:fld>
            <a:endParaRPr lang="en-US" dirty="0"/>
          </a:p>
        </p:txBody>
      </p:sp>
      <p:sp>
        <p:nvSpPr>
          <p:cNvPr id="6" name="바닥글 개체 틀 3">
            <a:extLst>
              <a:ext uri="{FF2B5EF4-FFF2-40B4-BE49-F238E27FC236}">
                <a16:creationId xmlns:a16="http://schemas.microsoft.com/office/drawing/2014/main" id="{29675F6E-AB95-42A8-B21F-DF220282D235}"/>
              </a:ext>
            </a:extLst>
          </p:cNvPr>
          <p:cNvSpPr txBox="1">
            <a:spLocks/>
          </p:cNvSpPr>
          <p:nvPr/>
        </p:nvSpPr>
        <p:spPr>
          <a:xfrm>
            <a:off x="3140241" y="150043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/>
              <a:t>2020 </a:t>
            </a:r>
            <a:r>
              <a:rPr lang="ko-KR" altLang="en-US" dirty="0"/>
              <a:t>전기 졸업과제 팀 </a:t>
            </a:r>
            <a:r>
              <a:rPr lang="en-US" altLang="ko-KR" dirty="0"/>
              <a:t>38(ESLAB 2</a:t>
            </a:r>
            <a:r>
              <a:rPr lang="ko-KR" altLang="en-US" dirty="0"/>
              <a:t>조</a:t>
            </a:r>
            <a:r>
              <a:rPr lang="en-US" altLang="ko-KR" dirty="0"/>
              <a:t>)</a:t>
            </a:r>
          </a:p>
          <a:p>
            <a:pPr algn="ctr"/>
            <a:r>
              <a:rPr lang="en-US" altLang="ko-KR" dirty="0"/>
              <a:t>[</a:t>
            </a:r>
            <a:r>
              <a:rPr lang="ko-KR" altLang="en-US" dirty="0"/>
              <a:t>여기에 팀 이름 입력</a:t>
            </a:r>
            <a:r>
              <a:rPr lang="en-US" altLang="ko-KR" dirty="0"/>
              <a:t>]</a:t>
            </a:r>
            <a:endParaRPr lang="en-US" dirty="0"/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FDC7D552-7310-4AA8-AE84-F93366BD20D5}"/>
              </a:ext>
            </a:extLst>
          </p:cNvPr>
          <p:cNvSpPr txBox="1">
            <a:spLocks/>
          </p:cNvSpPr>
          <p:nvPr/>
        </p:nvSpPr>
        <p:spPr>
          <a:xfrm>
            <a:off x="1018029" y="774830"/>
            <a:ext cx="10263986" cy="5526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182880" indent="-18288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1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1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1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1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2400"/>
              </a:spcBef>
            </a:pPr>
            <a:r>
              <a:rPr lang="ko-KR" altLang="en-US" sz="3200" dirty="0"/>
              <a:t>범위 제한 </a:t>
            </a:r>
            <a:r>
              <a:rPr lang="en-US" altLang="ko-KR" sz="3200" dirty="0"/>
              <a:t>&amp;</a:t>
            </a:r>
            <a:r>
              <a:rPr lang="ko-KR" altLang="en-US" sz="3200" dirty="0"/>
              <a:t> 정규화</a:t>
            </a:r>
            <a:endParaRPr lang="en-US" altLang="ko-KR" sz="3200" dirty="0"/>
          </a:p>
        </p:txBody>
      </p:sp>
      <p:pic>
        <p:nvPicPr>
          <p:cNvPr id="13" name="그림 12" descr="스크린샷이(가) 표시된 사진&#10;&#10;자동 생성된 설명">
            <a:extLst>
              <a:ext uri="{FF2B5EF4-FFF2-40B4-BE49-F238E27FC236}">
                <a16:creationId xmlns:a16="http://schemas.microsoft.com/office/drawing/2014/main" id="{A5680D9A-1C34-4D4E-B749-071439D7EF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1400147"/>
            <a:ext cx="10263986" cy="1982875"/>
          </a:xfrm>
          <a:prstGeom prst="rect">
            <a:avLst/>
          </a:prstGeom>
        </p:spPr>
      </p:pic>
      <p:pic>
        <p:nvPicPr>
          <p:cNvPr id="16" name="그림 15" descr="텍스트이(가) 표시된 사진&#10;&#10;자동 생성된 설명">
            <a:extLst>
              <a:ext uri="{FF2B5EF4-FFF2-40B4-BE49-F238E27FC236}">
                <a16:creationId xmlns:a16="http://schemas.microsoft.com/office/drawing/2014/main" id="{0FAD7246-E22C-403F-AD39-B5BEC3EFCF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0022" y="3383022"/>
            <a:ext cx="2314898" cy="2857899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9190D754-49BC-425C-B1FC-6884AEA9D1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3625021"/>
            <a:ext cx="4191585" cy="876422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B71AFEAD-BDAD-4800-B966-692299B5B8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51758" y="3567303"/>
            <a:ext cx="2019582" cy="733527"/>
          </a:xfrm>
          <a:prstGeom prst="rect">
            <a:avLst/>
          </a:prstGeom>
        </p:spPr>
      </p:pic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25E0618D-784E-4F24-9974-ED1B6EC90A2D}"/>
              </a:ext>
            </a:extLst>
          </p:cNvPr>
          <p:cNvCxnSpPr>
            <a:cxnSpLocks/>
          </p:cNvCxnSpPr>
          <p:nvPr/>
        </p:nvCxnSpPr>
        <p:spPr>
          <a:xfrm>
            <a:off x="5563185" y="3943350"/>
            <a:ext cx="58683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047004BC-924C-48F7-9BA5-8C752C6DBD87}"/>
              </a:ext>
            </a:extLst>
          </p:cNvPr>
          <p:cNvCxnSpPr>
            <a:cxnSpLocks/>
          </p:cNvCxnSpPr>
          <p:nvPr/>
        </p:nvCxnSpPr>
        <p:spPr>
          <a:xfrm>
            <a:off x="8464921" y="3943350"/>
            <a:ext cx="58683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48709A1B-F2F6-4FC9-9DC5-09E689133A72}"/>
              </a:ext>
            </a:extLst>
          </p:cNvPr>
          <p:cNvSpPr txBox="1"/>
          <p:nvPr/>
        </p:nvSpPr>
        <p:spPr>
          <a:xfrm>
            <a:off x="1920333" y="4568617"/>
            <a:ext cx="3094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데이터 추출 과정에서 정규화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7888A39-5A4D-4AAF-9E7B-16DBB1B6FCF7}"/>
              </a:ext>
            </a:extLst>
          </p:cNvPr>
          <p:cNvSpPr txBox="1"/>
          <p:nvPr/>
        </p:nvSpPr>
        <p:spPr>
          <a:xfrm>
            <a:off x="6245321" y="6266321"/>
            <a:ext cx="2124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모델에서 범위 제한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3F694A3-FAF7-41CD-BE78-C0E112610B1E}"/>
              </a:ext>
            </a:extLst>
          </p:cNvPr>
          <p:cNvSpPr txBox="1"/>
          <p:nvPr/>
        </p:nvSpPr>
        <p:spPr>
          <a:xfrm>
            <a:off x="9138059" y="4431269"/>
            <a:ext cx="1846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모델에서 정규화</a:t>
            </a:r>
          </a:p>
        </p:txBody>
      </p:sp>
    </p:spTree>
    <p:extLst>
      <p:ext uri="{BB962C8B-B14F-4D97-AF65-F5344CB8AC3E}">
        <p14:creationId xmlns:p14="http://schemas.microsoft.com/office/powerpoint/2010/main" val="25071511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97479EF-A19F-4427-84A0-1ED090411F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7905E41-4DA2-442F-8CC2-64E7A53076B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92875"/>
            <a:ext cx="2743200" cy="365125"/>
          </a:xfrm>
        </p:spPr>
        <p:txBody>
          <a:bodyPr/>
          <a:lstStyle/>
          <a:p>
            <a:fld id="{793FA439-1AF0-4114-85D0-94817C2CD7F4}" type="datetime1">
              <a:rPr lang="ko-KR" altLang="en-US" smtClean="0"/>
              <a:t>2020-09-08</a:t>
            </a:fld>
            <a:endParaRPr lang="en-US" dirty="0"/>
          </a:p>
        </p:txBody>
      </p:sp>
      <p:sp>
        <p:nvSpPr>
          <p:cNvPr id="6" name="바닥글 개체 틀 3">
            <a:extLst>
              <a:ext uri="{FF2B5EF4-FFF2-40B4-BE49-F238E27FC236}">
                <a16:creationId xmlns:a16="http://schemas.microsoft.com/office/drawing/2014/main" id="{29675F6E-AB95-42A8-B21F-DF220282D235}"/>
              </a:ext>
            </a:extLst>
          </p:cNvPr>
          <p:cNvSpPr txBox="1">
            <a:spLocks/>
          </p:cNvSpPr>
          <p:nvPr/>
        </p:nvSpPr>
        <p:spPr>
          <a:xfrm>
            <a:off x="3140241" y="150043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/>
              <a:t>2020 </a:t>
            </a:r>
            <a:r>
              <a:rPr lang="ko-KR" altLang="en-US" dirty="0"/>
              <a:t>전기 졸업과제 팀 </a:t>
            </a:r>
            <a:r>
              <a:rPr lang="en-US" altLang="ko-KR" dirty="0"/>
              <a:t>38(ESLAB 2</a:t>
            </a:r>
            <a:r>
              <a:rPr lang="ko-KR" altLang="en-US" dirty="0"/>
              <a:t>조</a:t>
            </a:r>
            <a:r>
              <a:rPr lang="en-US" altLang="ko-KR" dirty="0"/>
              <a:t>)</a:t>
            </a:r>
          </a:p>
          <a:p>
            <a:pPr algn="ctr"/>
            <a:r>
              <a:rPr lang="en-US" altLang="ko-KR" dirty="0"/>
              <a:t>[</a:t>
            </a:r>
            <a:r>
              <a:rPr lang="ko-KR" altLang="en-US" dirty="0"/>
              <a:t>여기에 팀 이름 입력</a:t>
            </a:r>
            <a:r>
              <a:rPr lang="en-US" altLang="ko-KR" dirty="0"/>
              <a:t>]</a:t>
            </a:r>
            <a:endParaRPr 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EB03712C-FFC4-488F-BA18-16B8C36455C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92685" y="762258"/>
            <a:ext cx="2442318" cy="527224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ADE2D05-5F8F-4CBD-87D6-D0389CDD6BB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8779391" y="757448"/>
            <a:ext cx="1711896" cy="5248069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2C360580-558C-4AE7-8FEC-E7C8C9978EE8}"/>
              </a:ext>
            </a:extLst>
          </p:cNvPr>
          <p:cNvSpPr txBox="1"/>
          <p:nvPr/>
        </p:nvSpPr>
        <p:spPr>
          <a:xfrm>
            <a:off x="1885684" y="392323"/>
            <a:ext cx="114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CNN-GAP</a:t>
            </a:r>
            <a:endParaRPr lang="ko-KR" alt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D0E67D1-0697-4E68-A3A9-2C82901417A2}"/>
              </a:ext>
            </a:extLst>
          </p:cNvPr>
          <p:cNvSpPr txBox="1"/>
          <p:nvPr/>
        </p:nvSpPr>
        <p:spPr>
          <a:xfrm>
            <a:off x="8935468" y="392323"/>
            <a:ext cx="1399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CNN-Flatten</a:t>
            </a:r>
            <a:endParaRPr lang="ko-KR" altLang="en-US" dirty="0"/>
          </a:p>
        </p:txBody>
      </p:sp>
      <p:sp>
        <p:nvSpPr>
          <p:cNvPr id="45" name="제목 1">
            <a:extLst>
              <a:ext uri="{FF2B5EF4-FFF2-40B4-BE49-F238E27FC236}">
                <a16:creationId xmlns:a16="http://schemas.microsoft.com/office/drawing/2014/main" id="{048212D5-9630-4786-B6D0-CEBBD8AC95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123837"/>
            <a:ext cx="584569" cy="4601183"/>
          </a:xfrm>
        </p:spPr>
        <p:txBody>
          <a:bodyPr>
            <a:normAutofit/>
          </a:bodyPr>
          <a:lstStyle/>
          <a:p>
            <a:r>
              <a:rPr lang="ko-KR" altLang="en-US" sz="3600" b="1" dirty="0"/>
              <a:t>데이터 </a:t>
            </a:r>
            <a:br>
              <a:rPr lang="en-US" altLang="ko-KR" sz="3600" b="1" dirty="0"/>
            </a:br>
            <a:r>
              <a:rPr lang="ko-KR" altLang="en-US" sz="3600" b="1" dirty="0"/>
              <a:t>분석 모델 완성</a:t>
            </a:r>
            <a:endParaRPr lang="ko-KR" altLang="en-US" sz="3500" b="1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70D3CB9A-8BC4-4157-8AD1-DE2B8903FD6A}"/>
              </a:ext>
            </a:extLst>
          </p:cNvPr>
          <p:cNvSpPr/>
          <p:nvPr/>
        </p:nvSpPr>
        <p:spPr>
          <a:xfrm>
            <a:off x="4025219" y="3570825"/>
            <a:ext cx="4141561" cy="789500"/>
          </a:xfrm>
          <a:prstGeom prst="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3" name="연결선: 꺾임 32">
            <a:extLst>
              <a:ext uri="{FF2B5EF4-FFF2-40B4-BE49-F238E27FC236}">
                <a16:creationId xmlns:a16="http://schemas.microsoft.com/office/drawing/2014/main" id="{2253814A-CA86-4E32-94B1-D9A70639F767}"/>
              </a:ext>
            </a:extLst>
          </p:cNvPr>
          <p:cNvCxnSpPr>
            <a:cxnSpLocks/>
            <a:stCxn id="11" idx="2"/>
            <a:endCxn id="32" idx="1"/>
          </p:cNvCxnSpPr>
          <p:nvPr/>
        </p:nvCxnSpPr>
        <p:spPr>
          <a:xfrm rot="5400000" flipH="1" flipV="1">
            <a:off x="2135067" y="4144351"/>
            <a:ext cx="2068928" cy="1711375"/>
          </a:xfrm>
          <a:prstGeom prst="bentConnector4">
            <a:avLst>
              <a:gd name="adj1" fmla="val -11049"/>
              <a:gd name="adj2" fmla="val 85678"/>
            </a:avLst>
          </a:prstGeom>
          <a:ln w="571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E8DCCF23-4770-4BEF-9655-585019AC6F15}"/>
              </a:ext>
            </a:extLst>
          </p:cNvPr>
          <p:cNvCxnSpPr>
            <a:cxnSpLocks/>
            <a:stCxn id="13" idx="2"/>
            <a:endCxn id="32" idx="3"/>
          </p:cNvCxnSpPr>
          <p:nvPr/>
        </p:nvCxnSpPr>
        <p:spPr>
          <a:xfrm rot="5400000" flipH="1">
            <a:off x="7881089" y="4251267"/>
            <a:ext cx="2039942" cy="1468559"/>
          </a:xfrm>
          <a:prstGeom prst="bentConnector4">
            <a:avLst>
              <a:gd name="adj1" fmla="val -11206"/>
              <a:gd name="adj2" fmla="val 79142"/>
            </a:avLst>
          </a:prstGeom>
          <a:ln w="571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4E8F8D35-C490-44DE-9E78-14D42D1630FB}"/>
              </a:ext>
            </a:extLst>
          </p:cNvPr>
          <p:cNvSpPr txBox="1"/>
          <p:nvPr/>
        </p:nvSpPr>
        <p:spPr>
          <a:xfrm>
            <a:off x="5080337" y="3157776"/>
            <a:ext cx="2031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(</a:t>
            </a:r>
            <a:r>
              <a:rPr lang="ko-KR" altLang="en-US" b="1" dirty="0"/>
              <a:t>결과 선택 </a:t>
            </a:r>
            <a:r>
              <a:rPr lang="ko-KR" altLang="en-US" b="1" dirty="0" err="1"/>
              <a:t>조건문</a:t>
            </a:r>
            <a:r>
              <a:rPr lang="en-US" altLang="ko-KR" b="1" dirty="0"/>
              <a:t>)</a:t>
            </a:r>
            <a:endParaRPr lang="ko-KR" altLang="en-US" b="1" dirty="0"/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A7FEB847-7FE1-4768-90E1-89B518E7CB5B}"/>
              </a:ext>
            </a:extLst>
          </p:cNvPr>
          <p:cNvGrpSpPr/>
          <p:nvPr/>
        </p:nvGrpSpPr>
        <p:grpSpPr>
          <a:xfrm>
            <a:off x="4244370" y="3584897"/>
            <a:ext cx="3703258" cy="743386"/>
            <a:chOff x="4244370" y="5280347"/>
            <a:chExt cx="3703258" cy="743386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42090CD-C452-4B7B-98F6-80EA2612CEB3}"/>
                </a:ext>
              </a:extLst>
            </p:cNvPr>
            <p:cNvSpPr txBox="1"/>
            <p:nvPr/>
          </p:nvSpPr>
          <p:spPr>
            <a:xfrm>
              <a:off x="4371007" y="5280347"/>
              <a:ext cx="34499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GAP </a:t>
              </a:r>
              <a:r>
                <a:rPr lang="ko-KR" altLang="en-US" dirty="0"/>
                <a:t>결과</a:t>
              </a:r>
              <a:r>
                <a:rPr lang="en-US" altLang="ko-KR" dirty="0"/>
                <a:t>: </a:t>
              </a:r>
              <a:r>
                <a:rPr lang="ko-KR" altLang="en-US" dirty="0"/>
                <a:t>직진</a:t>
              </a:r>
              <a:r>
                <a:rPr lang="en-US" altLang="ko-KR" dirty="0"/>
                <a:t>, </a:t>
              </a:r>
              <a:r>
                <a:rPr lang="ko-KR" altLang="en-US" dirty="0"/>
                <a:t>좌</a:t>
              </a:r>
              <a:r>
                <a:rPr lang="en-US" altLang="ko-KR" dirty="0"/>
                <a:t>/</a:t>
              </a:r>
              <a:r>
                <a:rPr lang="ko-KR" altLang="en-US" dirty="0"/>
                <a:t>우 차선</a:t>
              </a:r>
              <a:r>
                <a:rPr lang="en-US" altLang="ko-KR" dirty="0"/>
                <a:t>, </a:t>
              </a:r>
              <a:r>
                <a:rPr lang="ko-KR" altLang="en-US" dirty="0"/>
                <a:t>정지</a:t>
              </a:r>
              <a:r>
                <a:rPr lang="en-US" altLang="ko-KR" dirty="0"/>
                <a:t> </a:t>
              </a:r>
              <a:endParaRPr lang="ko-KR" altLang="en-US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742E14E-4A46-4497-B635-925959CFBFB9}"/>
                </a:ext>
              </a:extLst>
            </p:cNvPr>
            <p:cNvSpPr txBox="1"/>
            <p:nvPr/>
          </p:nvSpPr>
          <p:spPr>
            <a:xfrm>
              <a:off x="4244370" y="5654401"/>
              <a:ext cx="37032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Flatten </a:t>
              </a:r>
              <a:r>
                <a:rPr lang="ko-KR" altLang="en-US" dirty="0"/>
                <a:t>결과</a:t>
              </a:r>
              <a:r>
                <a:rPr lang="en-US" altLang="ko-KR" dirty="0"/>
                <a:t>: </a:t>
              </a:r>
              <a:r>
                <a:rPr lang="ko-KR" altLang="en-US" dirty="0"/>
                <a:t>좌</a:t>
              </a:r>
              <a:r>
                <a:rPr lang="en-US" altLang="ko-KR" dirty="0"/>
                <a:t>/</a:t>
              </a:r>
              <a:r>
                <a:rPr lang="ko-KR" altLang="en-US" dirty="0"/>
                <a:t>우 커브</a:t>
              </a:r>
              <a:r>
                <a:rPr lang="en-US" altLang="ko-KR" dirty="0"/>
                <a:t>, </a:t>
              </a:r>
              <a:r>
                <a:rPr lang="ko-KR" altLang="en-US" dirty="0"/>
                <a:t>좌</a:t>
              </a:r>
              <a:r>
                <a:rPr lang="en-US" altLang="ko-KR" dirty="0"/>
                <a:t>/</a:t>
              </a:r>
              <a:r>
                <a:rPr lang="ko-KR" altLang="en-US" dirty="0"/>
                <a:t>우 회전</a:t>
              </a:r>
              <a:r>
                <a:rPr lang="en-US" altLang="ko-KR" dirty="0"/>
                <a:t> </a:t>
              </a:r>
              <a:endParaRPr lang="ko-KR" altLang="en-US" dirty="0"/>
            </a:p>
          </p:txBody>
        </p:sp>
      </p:grpSp>
      <p:pic>
        <p:nvPicPr>
          <p:cNvPr id="41" name="그림 40" descr="스크린샷이(가) 표시된 사진&#10;&#10;자동 생성된 설명">
            <a:extLst>
              <a:ext uri="{FF2B5EF4-FFF2-40B4-BE49-F238E27FC236}">
                <a16:creationId xmlns:a16="http://schemas.microsoft.com/office/drawing/2014/main" id="{54190CA7-629A-430E-966C-30F16771E4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8339" y="4739752"/>
            <a:ext cx="4115374" cy="2048161"/>
          </a:xfrm>
          <a:prstGeom prst="rect">
            <a:avLst/>
          </a:prstGeom>
        </p:spPr>
      </p:pic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FBA7CBEA-3BCC-421A-B682-3BAE05177300}"/>
              </a:ext>
            </a:extLst>
          </p:cNvPr>
          <p:cNvCxnSpPr>
            <a:cxnSpLocks/>
            <a:stCxn id="32" idx="2"/>
            <a:endCxn id="41" idx="0"/>
          </p:cNvCxnSpPr>
          <p:nvPr/>
        </p:nvCxnSpPr>
        <p:spPr>
          <a:xfrm>
            <a:off x="6096000" y="4360325"/>
            <a:ext cx="26" cy="37942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11133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97479EF-A19F-4427-84A0-1ED090411F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7905E41-4DA2-442F-8CC2-64E7A53076B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92875"/>
            <a:ext cx="2743200" cy="365125"/>
          </a:xfrm>
        </p:spPr>
        <p:txBody>
          <a:bodyPr/>
          <a:lstStyle/>
          <a:p>
            <a:fld id="{793FA439-1AF0-4114-85D0-94817C2CD7F4}" type="datetime1">
              <a:rPr lang="ko-KR" altLang="en-US" smtClean="0"/>
              <a:t>2020-09-08</a:t>
            </a:fld>
            <a:endParaRPr lang="en-US" dirty="0"/>
          </a:p>
        </p:txBody>
      </p:sp>
      <p:sp>
        <p:nvSpPr>
          <p:cNvPr id="6" name="바닥글 개체 틀 3">
            <a:extLst>
              <a:ext uri="{FF2B5EF4-FFF2-40B4-BE49-F238E27FC236}">
                <a16:creationId xmlns:a16="http://schemas.microsoft.com/office/drawing/2014/main" id="{29675F6E-AB95-42A8-B21F-DF220282D235}"/>
              </a:ext>
            </a:extLst>
          </p:cNvPr>
          <p:cNvSpPr txBox="1">
            <a:spLocks/>
          </p:cNvSpPr>
          <p:nvPr/>
        </p:nvSpPr>
        <p:spPr>
          <a:xfrm>
            <a:off x="3140241" y="150043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/>
              <a:t>2020 </a:t>
            </a:r>
            <a:r>
              <a:rPr lang="ko-KR" altLang="en-US" dirty="0"/>
              <a:t>전기 졸업과제 팀 </a:t>
            </a:r>
            <a:r>
              <a:rPr lang="en-US" altLang="ko-KR" dirty="0"/>
              <a:t>38(ESLAB 2</a:t>
            </a:r>
            <a:r>
              <a:rPr lang="ko-KR" altLang="en-US" dirty="0"/>
              <a:t>조</a:t>
            </a:r>
            <a:r>
              <a:rPr lang="en-US" altLang="ko-KR" dirty="0"/>
              <a:t>)</a:t>
            </a:r>
          </a:p>
          <a:p>
            <a:pPr algn="ctr"/>
            <a:r>
              <a:rPr lang="en-US" altLang="ko-KR" dirty="0"/>
              <a:t>[</a:t>
            </a:r>
            <a:r>
              <a:rPr lang="ko-KR" altLang="en-US" dirty="0"/>
              <a:t>여기에 팀 이름 입력</a:t>
            </a:r>
            <a:r>
              <a:rPr lang="en-US" altLang="ko-KR" dirty="0"/>
              <a:t>]</a:t>
            </a:r>
            <a:endParaRPr 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EB03712C-FFC4-488F-BA18-16B8C36455C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341089" y="697357"/>
            <a:ext cx="4620060" cy="249510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ADE2D05-5F8F-4CBD-87D6-D0389CDD6BB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961149" y="704881"/>
            <a:ext cx="5598166" cy="2240919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97890FB3-00A7-48B6-81A4-B368919D6F50}"/>
              </a:ext>
            </a:extLst>
          </p:cNvPr>
          <p:cNvSpPr/>
          <p:nvPr/>
        </p:nvSpPr>
        <p:spPr>
          <a:xfrm>
            <a:off x="4025219" y="3570825"/>
            <a:ext cx="4141561" cy="789500"/>
          </a:xfrm>
          <a:prstGeom prst="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4" name="연결선: 꺾임 23">
            <a:extLst>
              <a:ext uri="{FF2B5EF4-FFF2-40B4-BE49-F238E27FC236}">
                <a16:creationId xmlns:a16="http://schemas.microsoft.com/office/drawing/2014/main" id="{84DB298D-5339-4BF1-B860-98E43FFFDF6E}"/>
              </a:ext>
            </a:extLst>
          </p:cNvPr>
          <p:cNvCxnSpPr>
            <a:cxnSpLocks/>
            <a:stCxn id="11" idx="2"/>
            <a:endCxn id="21" idx="1"/>
          </p:cNvCxnSpPr>
          <p:nvPr/>
        </p:nvCxnSpPr>
        <p:spPr>
          <a:xfrm rot="16200000" flipH="1">
            <a:off x="3451613" y="3391969"/>
            <a:ext cx="773112" cy="374100"/>
          </a:xfrm>
          <a:prstGeom prst="bentConnector2">
            <a:avLst/>
          </a:prstGeom>
          <a:ln w="571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연결선: 꺾임 27">
            <a:extLst>
              <a:ext uri="{FF2B5EF4-FFF2-40B4-BE49-F238E27FC236}">
                <a16:creationId xmlns:a16="http://schemas.microsoft.com/office/drawing/2014/main" id="{10196611-8B07-4CE5-8B39-23EF15976368}"/>
              </a:ext>
            </a:extLst>
          </p:cNvPr>
          <p:cNvCxnSpPr>
            <a:cxnSpLocks/>
            <a:stCxn id="13" idx="2"/>
            <a:endCxn id="21" idx="3"/>
          </p:cNvCxnSpPr>
          <p:nvPr/>
        </p:nvCxnSpPr>
        <p:spPr>
          <a:xfrm rot="5400000">
            <a:off x="7953619" y="3158961"/>
            <a:ext cx="1019775" cy="593452"/>
          </a:xfrm>
          <a:prstGeom prst="bentConnector2">
            <a:avLst/>
          </a:prstGeom>
          <a:ln w="571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3C5FEBAB-B139-490B-A4EB-284D9F683435}"/>
              </a:ext>
            </a:extLst>
          </p:cNvPr>
          <p:cNvSpPr txBox="1"/>
          <p:nvPr/>
        </p:nvSpPr>
        <p:spPr>
          <a:xfrm>
            <a:off x="5080337" y="3157776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(</a:t>
            </a:r>
            <a:r>
              <a:rPr lang="ko-KR" altLang="en-US" b="1" dirty="0"/>
              <a:t>결과 선택 </a:t>
            </a:r>
            <a:r>
              <a:rPr lang="ko-KR" altLang="en-US" b="1" dirty="0" err="1"/>
              <a:t>조건문</a:t>
            </a:r>
            <a:r>
              <a:rPr lang="en-US" altLang="ko-KR" b="1" dirty="0"/>
              <a:t>)</a:t>
            </a:r>
            <a:endParaRPr lang="ko-KR" altLang="en-US" b="1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214868A-7273-4582-B560-F264B5087A8B}"/>
              </a:ext>
            </a:extLst>
          </p:cNvPr>
          <p:cNvGrpSpPr/>
          <p:nvPr/>
        </p:nvGrpSpPr>
        <p:grpSpPr>
          <a:xfrm>
            <a:off x="4244370" y="3584897"/>
            <a:ext cx="3703258" cy="743386"/>
            <a:chOff x="4244370" y="5280347"/>
            <a:chExt cx="3703258" cy="743386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2662FDC-BC82-4198-A8E5-A7FE0276B46E}"/>
                </a:ext>
              </a:extLst>
            </p:cNvPr>
            <p:cNvSpPr txBox="1"/>
            <p:nvPr/>
          </p:nvSpPr>
          <p:spPr>
            <a:xfrm>
              <a:off x="4371007" y="5280347"/>
              <a:ext cx="34499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GAP </a:t>
              </a:r>
              <a:r>
                <a:rPr lang="ko-KR" altLang="en-US" dirty="0"/>
                <a:t>결과</a:t>
              </a:r>
              <a:r>
                <a:rPr lang="en-US" altLang="ko-KR" dirty="0"/>
                <a:t>: </a:t>
              </a:r>
              <a:r>
                <a:rPr lang="ko-KR" altLang="en-US" dirty="0"/>
                <a:t>직진</a:t>
              </a:r>
              <a:r>
                <a:rPr lang="en-US" altLang="ko-KR" dirty="0"/>
                <a:t>, </a:t>
              </a:r>
              <a:r>
                <a:rPr lang="ko-KR" altLang="en-US" dirty="0"/>
                <a:t>좌</a:t>
              </a:r>
              <a:r>
                <a:rPr lang="en-US" altLang="ko-KR" dirty="0"/>
                <a:t>/</a:t>
              </a:r>
              <a:r>
                <a:rPr lang="ko-KR" altLang="en-US" dirty="0"/>
                <a:t>우 차선</a:t>
              </a:r>
              <a:r>
                <a:rPr lang="en-US" altLang="ko-KR" dirty="0"/>
                <a:t>, </a:t>
              </a:r>
              <a:r>
                <a:rPr lang="ko-KR" altLang="en-US" dirty="0"/>
                <a:t>정지</a:t>
              </a:r>
              <a:r>
                <a:rPr lang="en-US" altLang="ko-KR" dirty="0"/>
                <a:t> </a:t>
              </a:r>
              <a:endParaRPr lang="ko-KR" altLang="en-US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115A9A6-96E0-42CC-B32D-968107F084D9}"/>
                </a:ext>
              </a:extLst>
            </p:cNvPr>
            <p:cNvSpPr txBox="1"/>
            <p:nvPr/>
          </p:nvSpPr>
          <p:spPr>
            <a:xfrm>
              <a:off x="4244370" y="5654401"/>
              <a:ext cx="37032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Flatten </a:t>
              </a:r>
              <a:r>
                <a:rPr lang="ko-KR" altLang="en-US" dirty="0"/>
                <a:t>결과</a:t>
              </a:r>
              <a:r>
                <a:rPr lang="en-US" altLang="ko-KR" dirty="0"/>
                <a:t>: </a:t>
              </a:r>
              <a:r>
                <a:rPr lang="ko-KR" altLang="en-US" dirty="0"/>
                <a:t>좌</a:t>
              </a:r>
              <a:r>
                <a:rPr lang="en-US" altLang="ko-KR" dirty="0"/>
                <a:t>/</a:t>
              </a:r>
              <a:r>
                <a:rPr lang="ko-KR" altLang="en-US" dirty="0"/>
                <a:t>우 커브</a:t>
              </a:r>
              <a:r>
                <a:rPr lang="en-US" altLang="ko-KR" dirty="0"/>
                <a:t>, </a:t>
              </a:r>
              <a:r>
                <a:rPr lang="ko-KR" altLang="en-US" dirty="0"/>
                <a:t>좌</a:t>
              </a:r>
              <a:r>
                <a:rPr lang="en-US" altLang="ko-KR" dirty="0"/>
                <a:t>/</a:t>
              </a:r>
              <a:r>
                <a:rPr lang="ko-KR" altLang="en-US" dirty="0"/>
                <a:t>우 회전</a:t>
              </a:r>
              <a:r>
                <a:rPr lang="en-US" altLang="ko-KR" dirty="0"/>
                <a:t> </a:t>
              </a:r>
              <a:endParaRPr lang="ko-KR" altLang="en-US" dirty="0"/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2C360580-558C-4AE7-8FEC-E7C8C9978EE8}"/>
              </a:ext>
            </a:extLst>
          </p:cNvPr>
          <p:cNvSpPr txBox="1"/>
          <p:nvPr/>
        </p:nvSpPr>
        <p:spPr>
          <a:xfrm>
            <a:off x="2168363" y="347726"/>
            <a:ext cx="114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CNN-GAP</a:t>
            </a:r>
            <a:endParaRPr lang="ko-KR" alt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D0E67D1-0697-4E68-A3A9-2C82901417A2}"/>
              </a:ext>
            </a:extLst>
          </p:cNvPr>
          <p:cNvSpPr txBox="1"/>
          <p:nvPr/>
        </p:nvSpPr>
        <p:spPr>
          <a:xfrm>
            <a:off x="8351887" y="347726"/>
            <a:ext cx="1399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CNN-Flatten</a:t>
            </a:r>
            <a:endParaRPr lang="ko-KR" altLang="en-US" dirty="0"/>
          </a:p>
        </p:txBody>
      </p:sp>
      <p:sp>
        <p:nvSpPr>
          <p:cNvPr id="45" name="제목 1">
            <a:extLst>
              <a:ext uri="{FF2B5EF4-FFF2-40B4-BE49-F238E27FC236}">
                <a16:creationId xmlns:a16="http://schemas.microsoft.com/office/drawing/2014/main" id="{048212D5-9630-4786-B6D0-CEBBD8AC95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123837"/>
            <a:ext cx="584569" cy="4601183"/>
          </a:xfrm>
        </p:spPr>
        <p:txBody>
          <a:bodyPr>
            <a:normAutofit/>
          </a:bodyPr>
          <a:lstStyle/>
          <a:p>
            <a:r>
              <a:rPr lang="ko-KR" altLang="en-US" sz="3600" b="1" dirty="0"/>
              <a:t>데이터 </a:t>
            </a:r>
            <a:br>
              <a:rPr lang="en-US" altLang="ko-KR" sz="3600" b="1" dirty="0"/>
            </a:br>
            <a:r>
              <a:rPr lang="ko-KR" altLang="en-US" sz="3600" b="1" dirty="0"/>
              <a:t>분석 모델 완성</a:t>
            </a:r>
            <a:endParaRPr lang="ko-KR" altLang="en-US" sz="3500" b="1" dirty="0"/>
          </a:p>
        </p:txBody>
      </p: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F9B9CDFC-916A-492F-B1ED-F0E6572D7C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8339" y="4739752"/>
            <a:ext cx="4115374" cy="2048161"/>
          </a:xfrm>
          <a:prstGeom prst="rect">
            <a:avLst/>
          </a:prstGeom>
        </p:spPr>
      </p:pic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23988686-28B8-496D-AF0B-66A9300AC2FD}"/>
              </a:ext>
            </a:extLst>
          </p:cNvPr>
          <p:cNvCxnSpPr>
            <a:cxnSpLocks/>
            <a:stCxn id="21" idx="2"/>
            <a:endCxn id="7" idx="0"/>
          </p:cNvCxnSpPr>
          <p:nvPr/>
        </p:nvCxnSpPr>
        <p:spPr>
          <a:xfrm>
            <a:off x="6096000" y="4360325"/>
            <a:ext cx="26" cy="37942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77363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F95126-78F4-44B0-AA86-107F55589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ko-KR" altLang="en-US" sz="3200" b="1" dirty="0"/>
              <a:t>데이터정규화 방식 확정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97479EF-A19F-4427-84A0-1ED090411F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7905E41-4DA2-442F-8CC2-64E7A53076B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92875"/>
            <a:ext cx="2743200" cy="365125"/>
          </a:xfrm>
        </p:spPr>
        <p:txBody>
          <a:bodyPr/>
          <a:lstStyle/>
          <a:p>
            <a:fld id="{793FA439-1AF0-4114-85D0-94817C2CD7F4}" type="datetime1">
              <a:rPr lang="ko-KR" altLang="en-US" smtClean="0"/>
              <a:t>2020-09-08</a:t>
            </a:fld>
            <a:endParaRPr lang="en-US" dirty="0"/>
          </a:p>
        </p:txBody>
      </p:sp>
      <p:sp>
        <p:nvSpPr>
          <p:cNvPr id="6" name="바닥글 개체 틀 3">
            <a:extLst>
              <a:ext uri="{FF2B5EF4-FFF2-40B4-BE49-F238E27FC236}">
                <a16:creationId xmlns:a16="http://schemas.microsoft.com/office/drawing/2014/main" id="{29675F6E-AB95-42A8-B21F-DF220282D235}"/>
              </a:ext>
            </a:extLst>
          </p:cNvPr>
          <p:cNvSpPr txBox="1">
            <a:spLocks/>
          </p:cNvSpPr>
          <p:nvPr/>
        </p:nvSpPr>
        <p:spPr>
          <a:xfrm>
            <a:off x="3140241" y="150043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/>
              <a:t>2020 </a:t>
            </a:r>
            <a:r>
              <a:rPr lang="ko-KR" altLang="en-US" dirty="0"/>
              <a:t>전기 졸업과제 팀 </a:t>
            </a:r>
            <a:r>
              <a:rPr lang="en-US" altLang="ko-KR" dirty="0"/>
              <a:t>38(ESLAB 2</a:t>
            </a:r>
            <a:r>
              <a:rPr lang="ko-KR" altLang="en-US" dirty="0"/>
              <a:t>조</a:t>
            </a:r>
            <a:r>
              <a:rPr lang="en-US" altLang="ko-KR" dirty="0"/>
              <a:t>)</a:t>
            </a:r>
          </a:p>
          <a:p>
            <a:pPr algn="ctr"/>
            <a:r>
              <a:rPr lang="en-US" altLang="ko-KR" dirty="0"/>
              <a:t>[</a:t>
            </a:r>
            <a:r>
              <a:rPr lang="ko-KR" altLang="en-US" dirty="0"/>
              <a:t>여기에 팀 이름 입력</a:t>
            </a:r>
            <a:r>
              <a:rPr lang="en-US" altLang="ko-KR" dirty="0"/>
              <a:t>]</a:t>
            </a:r>
            <a:endParaRPr lang="en-US" dirty="0"/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FDC7D552-7310-4AA8-AE84-F93366BD20D5}"/>
              </a:ext>
            </a:extLst>
          </p:cNvPr>
          <p:cNvSpPr txBox="1">
            <a:spLocks/>
          </p:cNvSpPr>
          <p:nvPr/>
        </p:nvSpPr>
        <p:spPr>
          <a:xfrm>
            <a:off x="1038225" y="773116"/>
            <a:ext cx="10263986" cy="5526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182880" indent="-18288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1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1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1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1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2400"/>
              </a:spcBef>
            </a:pPr>
            <a:r>
              <a:rPr lang="ko-KR" altLang="en-US" sz="3200" dirty="0"/>
              <a:t>모델 정확도</a:t>
            </a:r>
            <a:endParaRPr lang="en-US" altLang="ko-KR" sz="32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A2A8B54-7948-4EB2-BE55-E5125B90EE3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146743" y="1969277"/>
            <a:ext cx="3810030" cy="304973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710523C-F7BE-4CC0-8411-84230E50B12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275852" y="2001795"/>
            <a:ext cx="3769406" cy="301721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0D165E2-E186-4288-B552-A597E4FDD383}"/>
              </a:ext>
            </a:extLst>
          </p:cNvPr>
          <p:cNvSpPr txBox="1"/>
          <p:nvPr/>
        </p:nvSpPr>
        <p:spPr>
          <a:xfrm>
            <a:off x="2793029" y="1599945"/>
            <a:ext cx="694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TEST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A747D7-C08B-4F13-AB4B-2D91BEB75674}"/>
              </a:ext>
            </a:extLst>
          </p:cNvPr>
          <p:cNvSpPr txBox="1"/>
          <p:nvPr/>
        </p:nvSpPr>
        <p:spPr>
          <a:xfrm>
            <a:off x="8704552" y="1583685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REAL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65F54B4-E458-4378-BC95-C8F8F2A3CB91}"/>
              </a:ext>
            </a:extLst>
          </p:cNvPr>
          <p:cNvSpPr txBox="1"/>
          <p:nvPr/>
        </p:nvSpPr>
        <p:spPr>
          <a:xfrm>
            <a:off x="7296150" y="5391150"/>
            <a:ext cx="32345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정확도</a:t>
            </a:r>
            <a:endParaRPr lang="en-US" altLang="ko-KR" dirty="0"/>
          </a:p>
          <a:p>
            <a:r>
              <a:rPr lang="en-US" altLang="ko-KR" dirty="0"/>
              <a:t>19960/23141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≒</a:t>
            </a:r>
            <a:r>
              <a:rPr lang="en-US" altLang="ko-KR" dirty="0"/>
              <a:t> 0.8625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</a:t>
            </a:r>
            <a:r>
              <a:rPr lang="en-US" altLang="ko-KR" dirty="0"/>
              <a:t> 86.25%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479ADE-8443-4E54-9E6B-6CCBA7B94D62}"/>
              </a:ext>
            </a:extLst>
          </p:cNvPr>
          <p:cNvSpPr txBox="1"/>
          <p:nvPr/>
        </p:nvSpPr>
        <p:spPr>
          <a:xfrm>
            <a:off x="1544610" y="5391150"/>
            <a:ext cx="29081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정확도</a:t>
            </a:r>
            <a:endParaRPr lang="en-US" altLang="ko-KR" dirty="0"/>
          </a:p>
          <a:p>
            <a:r>
              <a:rPr lang="en-US" altLang="ko-KR" dirty="0"/>
              <a:t>2854/3415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≒</a:t>
            </a:r>
            <a:r>
              <a:rPr lang="en-US" altLang="ko-KR" dirty="0"/>
              <a:t> 0.8357 = 83.57%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141284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F3F098-C950-4B66-A5B5-F9E97A1192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b="1" dirty="0"/>
              <a:t>시연용</a:t>
            </a:r>
            <a:br>
              <a:rPr lang="en-US" altLang="ko-KR" sz="3200" b="1" dirty="0"/>
            </a:br>
            <a:r>
              <a:rPr lang="en-US" altLang="ko-KR" sz="3200" b="1" dirty="0"/>
              <a:t>UI</a:t>
            </a:r>
            <a:br>
              <a:rPr lang="en-US" altLang="ko-KR" sz="3200" b="1" dirty="0"/>
            </a:br>
            <a:r>
              <a:rPr lang="ko-KR" altLang="en-US" sz="3200" b="1" dirty="0"/>
              <a:t>제작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988DA98-96BA-417E-9BC4-8764906946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9331" y="781001"/>
            <a:ext cx="10263986" cy="646016"/>
          </a:xfrm>
        </p:spPr>
        <p:txBody>
          <a:bodyPr>
            <a:normAutofit/>
          </a:bodyPr>
          <a:lstStyle/>
          <a:p>
            <a:r>
              <a:rPr lang="ko-KR" altLang="en-US" sz="3200" dirty="0"/>
              <a:t>시연에서 사용 할 프로그램 </a:t>
            </a:r>
            <a:r>
              <a:rPr lang="en-US" altLang="ko-KR" sz="3200" dirty="0"/>
              <a:t>UI</a:t>
            </a:r>
            <a:r>
              <a:rPr lang="ko-KR" altLang="en-US" sz="3200" dirty="0"/>
              <a:t> 디자인 및 제작</a:t>
            </a:r>
            <a:endParaRPr lang="en-US" altLang="ko-KR" sz="3200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DBC8CF4-A5B5-4802-A855-D47B59B133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1A352-F403-4DB9-A328-4556D7939B4D}" type="datetime1">
              <a:rPr lang="ko-KR" altLang="en-US" smtClean="0"/>
              <a:t>2020-09-08</a:t>
            </a:fld>
            <a:endParaRPr 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9E57CB3-8B81-45CF-8717-EC9B738EA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C17B60F-4DBF-4B5E-97EC-C7A61B3F476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278443" y="1528745"/>
            <a:ext cx="10170851" cy="249894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EB4953A-2CC0-47F3-B3D8-3E4C537C6F9C}"/>
              </a:ext>
            </a:extLst>
          </p:cNvPr>
          <p:cNvSpPr txBox="1"/>
          <p:nvPr/>
        </p:nvSpPr>
        <p:spPr>
          <a:xfrm>
            <a:off x="1278443" y="4398567"/>
            <a:ext cx="1017085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영상파일과 </a:t>
            </a:r>
            <a:r>
              <a:rPr lang="en-US" altLang="ko-KR" dirty="0"/>
              <a:t>csv</a:t>
            </a:r>
            <a:r>
              <a:rPr lang="ko-KR" altLang="en-US" dirty="0"/>
              <a:t>파일 경로 설정</a:t>
            </a:r>
            <a:endParaRPr lang="en-US" altLang="ko-KR" dirty="0"/>
          </a:p>
          <a:p>
            <a:r>
              <a:rPr lang="en-US" altLang="ko-KR" dirty="0"/>
              <a:t>csv</a:t>
            </a:r>
            <a:r>
              <a:rPr lang="ko-KR" altLang="en-US" dirty="0"/>
              <a:t>파일을 클릭 시</a:t>
            </a:r>
            <a:r>
              <a:rPr lang="en-US" altLang="ko-KR" dirty="0"/>
              <a:t>,</a:t>
            </a:r>
            <a:r>
              <a:rPr lang="ko-KR" altLang="en-US" dirty="0"/>
              <a:t> 영상 파일의 경로에서 동일한 이름의  영상 파일을 설정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동일 파일이 존재 시 </a:t>
            </a:r>
            <a:r>
              <a:rPr lang="en-US" altLang="ko-KR" dirty="0"/>
              <a:t>run</a:t>
            </a:r>
            <a:r>
              <a:rPr lang="ko-KR" altLang="en-US" dirty="0"/>
              <a:t>버튼이 활성화</a:t>
            </a:r>
            <a:endParaRPr lang="en-US" altLang="ko-KR" dirty="0"/>
          </a:p>
          <a:p>
            <a:r>
              <a:rPr lang="ko-KR" altLang="en-US" dirty="0"/>
              <a:t>해당</a:t>
            </a:r>
            <a:r>
              <a:rPr lang="en-US" altLang="ko-KR" dirty="0"/>
              <a:t>csv</a:t>
            </a:r>
            <a:r>
              <a:rPr lang="ko-KR" altLang="en-US" dirty="0"/>
              <a:t>파일의 라벨 데이터를 읽어서 해당 정보를 화면에 지속적으로 출력</a:t>
            </a:r>
            <a:endParaRPr lang="en-US" altLang="ko-KR" dirty="0"/>
          </a:p>
          <a:p>
            <a:r>
              <a:rPr lang="ko-KR" altLang="en-US" dirty="0"/>
              <a:t>영상과 데이터를 각 프레임에 맞춰 동시에 출력하여 차량의 현재 상태를 지속적으로 나타냄</a:t>
            </a:r>
            <a:endParaRPr lang="en-US" altLang="ko-KR" dirty="0"/>
          </a:p>
          <a:p>
            <a:r>
              <a:rPr lang="ko-KR" altLang="en-US" dirty="0"/>
              <a:t>데이터의 경우 영상 </a:t>
            </a:r>
            <a:r>
              <a:rPr lang="en-US" altLang="ko-KR" dirty="0"/>
              <a:t>3</a:t>
            </a:r>
            <a:r>
              <a:rPr lang="ko-KR" altLang="en-US" dirty="0"/>
              <a:t>프레임 당 하나의 데이터를 가짐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91402500"/>
      </p:ext>
    </p:extLst>
  </p:cSld>
  <p:clrMapOvr>
    <a:masterClrMapping/>
  </p:clrMapOvr>
</p:sld>
</file>

<file path=ppt/theme/theme1.xml><?xml version="1.0" encoding="utf-8"?>
<a:theme xmlns:a="http://schemas.openxmlformats.org/drawingml/2006/main" name="틀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069E9B57EE2795448F0A5E9185979C4D" ma:contentTypeVersion="8" ma:contentTypeDescription="새 문서를 만듭니다." ma:contentTypeScope="" ma:versionID="ebe0296ce44ae013142285ed7e07a224">
  <xsd:schema xmlns:xsd="http://www.w3.org/2001/XMLSchema" xmlns:xs="http://www.w3.org/2001/XMLSchema" xmlns:p="http://schemas.microsoft.com/office/2006/metadata/properties" xmlns:ns3="830c12de-feef-4459-9b5f-ae8f8d246afc" targetNamespace="http://schemas.microsoft.com/office/2006/metadata/properties" ma:root="true" ma:fieldsID="9b81d5a7373f737e47b28cbf5b27ef70" ns3:_="">
    <xsd:import namespace="830c12de-feef-4459-9b5f-ae8f8d246afc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30c12de-feef-4459-9b5f-ae8f8d246af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0EC03C6A-0A9D-4AA5-9D9B-E95566FFA593}">
  <ds:schemaRefs>
    <ds:schemaRef ds:uri="http://schemas.microsoft.com/office/2006/metadata/contentType"/>
    <ds:schemaRef ds:uri="http://schemas.microsoft.com/office/2006/metadata/properties/metaAttributes"/>
    <ds:schemaRef ds:uri="http://www.w3.org/2000/xmlns/"/>
    <ds:schemaRef ds:uri="http://www.w3.org/2001/XMLSchema"/>
    <ds:schemaRef ds:uri="830c12de-feef-4459-9b5f-ae8f8d246afc"/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5BAE4EC-A401-4A94-B3A5-9FF5C310C1D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063696C-3651-4B20-95C9-9D01E44F83E0}">
  <ds:schemaRefs>
    <ds:schemaRef ds:uri="http://schemas.microsoft.com/office/2006/metadata/properties"/>
    <ds:schemaRef ds:uri="http://www.w3.org/2000/xmlns/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TM03457475[[fn=틀]]</Template>
  <TotalTime>4878</TotalTime>
  <Words>671</Words>
  <Application>Microsoft Office PowerPoint</Application>
  <PresentationFormat>와이드스크린</PresentationFormat>
  <Paragraphs>174</Paragraphs>
  <Slides>15</Slides>
  <Notes>13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1" baseType="lpstr">
      <vt:lpstr>HY중고딕</vt:lpstr>
      <vt:lpstr>나눔고딕</vt:lpstr>
      <vt:lpstr>Corbel</vt:lpstr>
      <vt:lpstr>Wingdings 2</vt:lpstr>
      <vt:lpstr>맑은 고딕</vt:lpstr>
      <vt:lpstr>틀</vt:lpstr>
      <vt:lpstr>차량 운행 상태 분석을 위한 Sim2Real 딥러닝 기반 자동차 동작 인식 시스템</vt:lpstr>
      <vt:lpstr>개요</vt:lpstr>
      <vt:lpstr>목차</vt:lpstr>
      <vt:lpstr>현재 진행 상황</vt:lpstr>
      <vt:lpstr>데이터정규화 방식 확정</vt:lpstr>
      <vt:lpstr>데이터  분석 모델 완성</vt:lpstr>
      <vt:lpstr>데이터  분석 모델 완성</vt:lpstr>
      <vt:lpstr>데이터정규화 방식 확정</vt:lpstr>
      <vt:lpstr>시연용 UI 제작</vt:lpstr>
      <vt:lpstr>시연용 UI 추후 예정사항</vt:lpstr>
      <vt:lpstr>보고서 작성</vt:lpstr>
      <vt:lpstr>포스터 작성</vt:lpstr>
      <vt:lpstr>차주 진행 예정사항</vt:lpstr>
      <vt:lpstr>진행일정계획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자동차 센서 데이터를 위한 Sim2Real 기술 구현</dc:title>
  <dc:creator>JeongHeeSeok</dc:creator>
  <cp:lastModifiedBy>JeongHeeSeok</cp:lastModifiedBy>
  <cp:revision>170</cp:revision>
  <dcterms:created xsi:type="dcterms:W3CDTF">2020-05-30T02:06:29Z</dcterms:created>
  <dcterms:modified xsi:type="dcterms:W3CDTF">2020-09-08T05:02:13Z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0x010100069E9B57EE2795448F0A5E9185979C4D</vt:lpwstr>
  </property>
</Properties>
</file>